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70" r:id="rId14"/>
    <p:sldId id="280" r:id="rId15"/>
    <p:sldId id="269" r:id="rId16"/>
    <p:sldId id="273" r:id="rId17"/>
    <p:sldId id="274" r:id="rId18"/>
    <p:sldId id="275" r:id="rId19"/>
    <p:sldId id="272" r:id="rId20"/>
    <p:sldId id="276" r:id="rId21"/>
    <p:sldId id="277" r:id="rId22"/>
    <p:sldId id="278" r:id="rId23"/>
    <p:sldId id="279" r:id="rId24"/>
    <p:sldId id="281" r:id="rId25"/>
    <p:sldId id="282" r:id="rId26"/>
    <p:sldId id="286" r:id="rId27"/>
    <p:sldId id="292" r:id="rId28"/>
    <p:sldId id="288" r:id="rId29"/>
    <p:sldId id="289" r:id="rId30"/>
    <p:sldId id="283" r:id="rId31"/>
    <p:sldId id="284" r:id="rId32"/>
    <p:sldId id="285" r:id="rId33"/>
    <p:sldId id="287" r:id="rId34"/>
    <p:sldId id="290" r:id="rId35"/>
    <p:sldId id="291" r:id="rId36"/>
    <p:sldId id="293" r:id="rId37"/>
    <p:sldId id="294" r:id="rId38"/>
    <p:sldId id="296" r:id="rId39"/>
    <p:sldId id="297" r:id="rId40"/>
    <p:sldId id="298" r:id="rId41"/>
    <p:sldId id="300" r:id="rId42"/>
    <p:sldId id="29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57" autoAdjust="0"/>
  </p:normalViewPr>
  <p:slideViewPr>
    <p:cSldViewPr snapToGrid="0" snapToObjects="1">
      <p:cViewPr varScale="1">
        <p:scale>
          <a:sx n="116" d="100"/>
          <a:sy n="116" d="100"/>
        </p:scale>
        <p:origin x="-112"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388506-1ADE-FC4C-B9A7-FA90914AB2B3}" type="datetimeFigureOut">
              <a:rPr lang="en-US" smtClean="0"/>
              <a:t>2/12/21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7859A5-570C-9D40-8D4A-7AA4CBA36D70}" type="slidenum">
              <a:rPr lang="en-US" smtClean="0"/>
              <a:t>‹#›</a:t>
            </a:fld>
            <a:endParaRPr lang="en-US" dirty="0"/>
          </a:p>
        </p:txBody>
      </p:sp>
    </p:spTree>
    <p:extLst>
      <p:ext uri="{BB962C8B-B14F-4D97-AF65-F5344CB8AC3E}">
        <p14:creationId xmlns:p14="http://schemas.microsoft.com/office/powerpoint/2010/main" val="1407276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A2D907-AA0D-7C41-BE23-6F7AA7A75471}" type="datetimeFigureOut">
              <a:rPr lang="en-US" smtClean="0"/>
              <a:t>2/12/21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33DB57-AF24-4243-B306-95A989D46B07}" type="slidenum">
              <a:rPr lang="en-US" smtClean="0"/>
              <a:t>‹#›</a:t>
            </a:fld>
            <a:endParaRPr lang="en-US" dirty="0"/>
          </a:p>
        </p:txBody>
      </p:sp>
    </p:spTree>
    <p:extLst>
      <p:ext uri="{BB962C8B-B14F-4D97-AF65-F5344CB8AC3E}">
        <p14:creationId xmlns:p14="http://schemas.microsoft.com/office/powerpoint/2010/main" val="11893113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Specialists should be hired that access the technology and find problem areas. The specialists are trained to take action to protect data.</a:t>
            </a:r>
          </a:p>
        </p:txBody>
      </p:sp>
      <p:sp>
        <p:nvSpPr>
          <p:cNvPr id="4" name="Slide Number Placeholder 3"/>
          <p:cNvSpPr>
            <a:spLocks noGrp="1"/>
          </p:cNvSpPr>
          <p:nvPr>
            <p:ph type="sldNum" sz="quarter" idx="10"/>
          </p:nvPr>
        </p:nvSpPr>
        <p:spPr/>
        <p:txBody>
          <a:bodyPr/>
          <a:lstStyle/>
          <a:p>
            <a:fld id="{9A33DB57-AF24-4243-B306-95A989D46B07}" type="slidenum">
              <a:rPr lang="en-US" smtClean="0"/>
              <a:t>9</a:t>
            </a:fld>
            <a:endParaRPr lang="en-US" dirty="0"/>
          </a:p>
        </p:txBody>
      </p:sp>
    </p:spTree>
    <p:extLst>
      <p:ext uri="{BB962C8B-B14F-4D97-AF65-F5344CB8AC3E}">
        <p14:creationId xmlns:p14="http://schemas.microsoft.com/office/powerpoint/2010/main" val="294903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Click</a:t>
            </a:r>
            <a:r>
              <a:rPr lang="en-US" baseline="0" dirty="0"/>
              <a:t> on other</a:t>
            </a:r>
            <a:endParaRPr lang="en-US" dirty="0"/>
          </a:p>
        </p:txBody>
      </p:sp>
      <p:sp>
        <p:nvSpPr>
          <p:cNvPr id="4" name="Slide Number Placeholder 3"/>
          <p:cNvSpPr>
            <a:spLocks noGrp="1"/>
          </p:cNvSpPr>
          <p:nvPr>
            <p:ph type="sldNum" sz="quarter" idx="10"/>
          </p:nvPr>
        </p:nvSpPr>
        <p:spPr/>
        <p:txBody>
          <a:bodyPr/>
          <a:lstStyle/>
          <a:p>
            <a:fld id="{9A33DB57-AF24-4243-B306-95A989D46B07}" type="slidenum">
              <a:rPr lang="en-US" smtClean="0"/>
              <a:t>12</a:t>
            </a:fld>
            <a:endParaRPr lang="en-US" dirty="0"/>
          </a:p>
        </p:txBody>
      </p:sp>
    </p:spTree>
    <p:extLst>
      <p:ext uri="{BB962C8B-B14F-4D97-AF65-F5344CB8AC3E}">
        <p14:creationId xmlns:p14="http://schemas.microsoft.com/office/powerpoint/2010/main" val="4122961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Click</a:t>
            </a:r>
            <a:r>
              <a:rPr lang="en-US" baseline="0" dirty="0"/>
              <a:t> on other</a:t>
            </a:r>
            <a:endParaRPr lang="en-US" dirty="0"/>
          </a:p>
        </p:txBody>
      </p:sp>
      <p:sp>
        <p:nvSpPr>
          <p:cNvPr id="4" name="Slide Number Placeholder 3"/>
          <p:cNvSpPr>
            <a:spLocks noGrp="1"/>
          </p:cNvSpPr>
          <p:nvPr>
            <p:ph type="sldNum" sz="quarter" idx="10"/>
          </p:nvPr>
        </p:nvSpPr>
        <p:spPr/>
        <p:txBody>
          <a:bodyPr/>
          <a:lstStyle/>
          <a:p>
            <a:fld id="{9A33DB57-AF24-4243-B306-95A989D46B07}" type="slidenum">
              <a:rPr lang="en-US" smtClean="0"/>
              <a:t>15</a:t>
            </a:fld>
            <a:endParaRPr lang="en-US" dirty="0"/>
          </a:p>
        </p:txBody>
      </p:sp>
    </p:spTree>
    <p:extLst>
      <p:ext uri="{BB962C8B-B14F-4D97-AF65-F5344CB8AC3E}">
        <p14:creationId xmlns:p14="http://schemas.microsoft.com/office/powerpoint/2010/main" val="395975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EMRs - It can be printed out and sent to another group</a:t>
            </a:r>
          </a:p>
          <a:p>
            <a:r>
              <a:rPr lang="en-US" dirty="0"/>
              <a:t>EHR </a:t>
            </a:r>
            <a:r>
              <a:rPr lang="mr-IN" dirty="0"/>
              <a:t>–</a:t>
            </a:r>
            <a:r>
              <a:rPr lang="en-US" dirty="0"/>
              <a:t> think Emory</a:t>
            </a:r>
          </a:p>
        </p:txBody>
      </p:sp>
      <p:sp>
        <p:nvSpPr>
          <p:cNvPr id="4" name="Slide Number Placeholder 3"/>
          <p:cNvSpPr>
            <a:spLocks noGrp="1"/>
          </p:cNvSpPr>
          <p:nvPr>
            <p:ph type="sldNum" sz="quarter" idx="10"/>
          </p:nvPr>
        </p:nvSpPr>
        <p:spPr/>
        <p:txBody>
          <a:bodyPr/>
          <a:lstStyle/>
          <a:p>
            <a:fld id="{9A33DB57-AF24-4243-B306-95A989D46B07}" type="slidenum">
              <a:rPr lang="en-US" smtClean="0"/>
              <a:t>16</a:t>
            </a:fld>
            <a:endParaRPr lang="en-US" dirty="0"/>
          </a:p>
        </p:txBody>
      </p:sp>
    </p:spTree>
    <p:extLst>
      <p:ext uri="{BB962C8B-B14F-4D97-AF65-F5344CB8AC3E}">
        <p14:creationId xmlns:p14="http://schemas.microsoft.com/office/powerpoint/2010/main" val="342830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Medications </a:t>
            </a:r>
            <a:r>
              <a:rPr lang="mr-IN" dirty="0"/>
              <a:t>–</a:t>
            </a:r>
            <a:r>
              <a:rPr lang="en-US" dirty="0"/>
              <a:t> EHRs can help facilities prevent unfavorable medication events. Pharmacists can read physicians’ handwriting. Avoids errors</a:t>
            </a:r>
          </a:p>
          <a:p>
            <a:r>
              <a:rPr lang="en-US" dirty="0"/>
              <a:t>Ethnicity</a:t>
            </a:r>
            <a:r>
              <a:rPr lang="en-US" baseline="0" dirty="0"/>
              <a:t> </a:t>
            </a:r>
            <a:r>
              <a:rPr lang="mr-IN" baseline="0" dirty="0"/>
              <a:t>–</a:t>
            </a:r>
            <a:r>
              <a:rPr lang="en-US" baseline="0" dirty="0"/>
              <a:t> many times ethnicity and /or gender, or race may increase predisposition to a disease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A33DB57-AF24-4243-B306-95A989D46B07}" type="slidenum">
              <a:rPr lang="en-US" smtClean="0"/>
              <a:t>18</a:t>
            </a:fld>
            <a:endParaRPr lang="en-US" dirty="0"/>
          </a:p>
        </p:txBody>
      </p:sp>
    </p:spTree>
    <p:extLst>
      <p:ext uri="{BB962C8B-B14F-4D97-AF65-F5344CB8AC3E}">
        <p14:creationId xmlns:p14="http://schemas.microsoft.com/office/powerpoint/2010/main" val="410971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3DB57-AF24-4243-B306-95A989D46B07}" type="slidenum">
              <a:rPr lang="en-US" smtClean="0"/>
              <a:t>19</a:t>
            </a:fld>
            <a:endParaRPr lang="en-US" dirty="0"/>
          </a:p>
        </p:txBody>
      </p:sp>
    </p:spTree>
    <p:extLst>
      <p:ext uri="{BB962C8B-B14F-4D97-AF65-F5344CB8AC3E}">
        <p14:creationId xmlns:p14="http://schemas.microsoft.com/office/powerpoint/2010/main" val="234580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HIT keeps all of these systems running efficiently. </a:t>
            </a:r>
          </a:p>
          <a:p>
            <a:endParaRPr lang="en-US" dirty="0"/>
          </a:p>
        </p:txBody>
      </p:sp>
      <p:sp>
        <p:nvSpPr>
          <p:cNvPr id="4" name="Slide Number Placeholder 3"/>
          <p:cNvSpPr>
            <a:spLocks noGrp="1"/>
          </p:cNvSpPr>
          <p:nvPr>
            <p:ph type="sldNum" sz="quarter" idx="10"/>
          </p:nvPr>
        </p:nvSpPr>
        <p:spPr/>
        <p:txBody>
          <a:bodyPr/>
          <a:lstStyle/>
          <a:p>
            <a:fld id="{9A33DB57-AF24-4243-B306-95A989D46B07}" type="slidenum">
              <a:rPr lang="en-US" smtClean="0"/>
              <a:t>20</a:t>
            </a:fld>
            <a:endParaRPr lang="en-US" dirty="0"/>
          </a:p>
        </p:txBody>
      </p:sp>
    </p:spTree>
    <p:extLst>
      <p:ext uri="{BB962C8B-B14F-4D97-AF65-F5344CB8AC3E}">
        <p14:creationId xmlns:p14="http://schemas.microsoft.com/office/powerpoint/2010/main" val="1712990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HCPCS They used codes based on CPTs</a:t>
            </a:r>
          </a:p>
          <a:p>
            <a:endParaRPr lang="en-US" dirty="0"/>
          </a:p>
        </p:txBody>
      </p:sp>
      <p:sp>
        <p:nvSpPr>
          <p:cNvPr id="4" name="Slide Number Placeholder 3"/>
          <p:cNvSpPr>
            <a:spLocks noGrp="1"/>
          </p:cNvSpPr>
          <p:nvPr>
            <p:ph type="sldNum" sz="quarter" idx="10"/>
          </p:nvPr>
        </p:nvSpPr>
        <p:spPr/>
        <p:txBody>
          <a:bodyPr/>
          <a:lstStyle/>
          <a:p>
            <a:fld id="{9A33DB57-AF24-4243-B306-95A989D46B07}" type="slidenum">
              <a:rPr lang="en-US" smtClean="0"/>
              <a:t>39</a:t>
            </a:fld>
            <a:endParaRPr lang="en-US" dirty="0"/>
          </a:p>
        </p:txBody>
      </p:sp>
    </p:spTree>
    <p:extLst>
      <p:ext uri="{BB962C8B-B14F-4D97-AF65-F5344CB8AC3E}">
        <p14:creationId xmlns:p14="http://schemas.microsoft.com/office/powerpoint/2010/main" val="198665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3DB57-AF24-4243-B306-95A989D46B07}" type="slidenum">
              <a:rPr lang="en-US" smtClean="0"/>
              <a:t>40</a:t>
            </a:fld>
            <a:endParaRPr lang="en-US" dirty="0"/>
          </a:p>
        </p:txBody>
      </p:sp>
    </p:spTree>
    <p:extLst>
      <p:ext uri="{BB962C8B-B14F-4D97-AF65-F5344CB8AC3E}">
        <p14:creationId xmlns:p14="http://schemas.microsoft.com/office/powerpoint/2010/main" val="143590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521776-7B0F-FB48-B52A-A846261E8C9F}" type="datetimeFigureOut">
              <a:rPr lang="en-US" smtClean="0"/>
              <a:t>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A7EEF-F4F0-A14D-AFAE-8273D0EBDB7F}" type="slidenum">
              <a:rPr lang="en-US" smtClean="0"/>
              <a:t>‹#›</a:t>
            </a:fld>
            <a:endParaRPr lang="en-US" dirty="0"/>
          </a:p>
        </p:txBody>
      </p:sp>
    </p:spTree>
    <p:extLst>
      <p:ext uri="{BB962C8B-B14F-4D97-AF65-F5344CB8AC3E}">
        <p14:creationId xmlns:p14="http://schemas.microsoft.com/office/powerpoint/2010/main" val="121128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521776-7B0F-FB48-B52A-A846261E8C9F}" type="datetimeFigureOut">
              <a:rPr lang="en-US" smtClean="0"/>
              <a:t>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A7EEF-F4F0-A14D-AFAE-8273D0EBDB7F}" type="slidenum">
              <a:rPr lang="en-US" smtClean="0"/>
              <a:t>‹#›</a:t>
            </a:fld>
            <a:endParaRPr lang="en-US" dirty="0"/>
          </a:p>
        </p:txBody>
      </p:sp>
    </p:spTree>
    <p:extLst>
      <p:ext uri="{BB962C8B-B14F-4D97-AF65-F5344CB8AC3E}">
        <p14:creationId xmlns:p14="http://schemas.microsoft.com/office/powerpoint/2010/main" val="3097098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521776-7B0F-FB48-B52A-A846261E8C9F}" type="datetimeFigureOut">
              <a:rPr lang="en-US" smtClean="0"/>
              <a:t>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A7EEF-F4F0-A14D-AFAE-8273D0EBDB7F}" type="slidenum">
              <a:rPr lang="en-US" smtClean="0"/>
              <a:t>‹#›</a:t>
            </a:fld>
            <a:endParaRPr lang="en-US" dirty="0"/>
          </a:p>
        </p:txBody>
      </p:sp>
    </p:spTree>
    <p:extLst>
      <p:ext uri="{BB962C8B-B14F-4D97-AF65-F5344CB8AC3E}">
        <p14:creationId xmlns:p14="http://schemas.microsoft.com/office/powerpoint/2010/main" val="212918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521776-7B0F-FB48-B52A-A846261E8C9F}" type="datetimeFigureOut">
              <a:rPr lang="en-US" smtClean="0"/>
              <a:t>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A7EEF-F4F0-A14D-AFAE-8273D0EBDB7F}" type="slidenum">
              <a:rPr lang="en-US" smtClean="0"/>
              <a:t>‹#›</a:t>
            </a:fld>
            <a:endParaRPr lang="en-US" dirty="0"/>
          </a:p>
        </p:txBody>
      </p:sp>
    </p:spTree>
    <p:extLst>
      <p:ext uri="{BB962C8B-B14F-4D97-AF65-F5344CB8AC3E}">
        <p14:creationId xmlns:p14="http://schemas.microsoft.com/office/powerpoint/2010/main" val="193006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521776-7B0F-FB48-B52A-A846261E8C9F}" type="datetimeFigureOut">
              <a:rPr lang="en-US" smtClean="0"/>
              <a:t>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A7EEF-F4F0-A14D-AFAE-8273D0EBDB7F}" type="slidenum">
              <a:rPr lang="en-US" smtClean="0"/>
              <a:t>‹#›</a:t>
            </a:fld>
            <a:endParaRPr lang="en-US" dirty="0"/>
          </a:p>
        </p:txBody>
      </p:sp>
    </p:spTree>
    <p:extLst>
      <p:ext uri="{BB962C8B-B14F-4D97-AF65-F5344CB8AC3E}">
        <p14:creationId xmlns:p14="http://schemas.microsoft.com/office/powerpoint/2010/main" val="389206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521776-7B0F-FB48-B52A-A846261E8C9F}" type="datetimeFigureOut">
              <a:rPr lang="en-US" smtClean="0"/>
              <a:t>2/12/21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A7EEF-F4F0-A14D-AFAE-8273D0EBDB7F}" type="slidenum">
              <a:rPr lang="en-US" smtClean="0"/>
              <a:t>‹#›</a:t>
            </a:fld>
            <a:endParaRPr lang="en-US" dirty="0"/>
          </a:p>
        </p:txBody>
      </p:sp>
    </p:spTree>
    <p:extLst>
      <p:ext uri="{BB962C8B-B14F-4D97-AF65-F5344CB8AC3E}">
        <p14:creationId xmlns:p14="http://schemas.microsoft.com/office/powerpoint/2010/main" val="112790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521776-7B0F-FB48-B52A-A846261E8C9F}" type="datetimeFigureOut">
              <a:rPr lang="en-US" smtClean="0"/>
              <a:t>2/12/21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5A7EEF-F4F0-A14D-AFAE-8273D0EBDB7F}" type="slidenum">
              <a:rPr lang="en-US" smtClean="0"/>
              <a:t>‹#›</a:t>
            </a:fld>
            <a:endParaRPr lang="en-US" dirty="0"/>
          </a:p>
        </p:txBody>
      </p:sp>
    </p:spTree>
    <p:extLst>
      <p:ext uri="{BB962C8B-B14F-4D97-AF65-F5344CB8AC3E}">
        <p14:creationId xmlns:p14="http://schemas.microsoft.com/office/powerpoint/2010/main" val="375985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521776-7B0F-FB48-B52A-A846261E8C9F}" type="datetimeFigureOut">
              <a:rPr lang="en-US" smtClean="0"/>
              <a:t>2/12/21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5A7EEF-F4F0-A14D-AFAE-8273D0EBDB7F}" type="slidenum">
              <a:rPr lang="en-US" smtClean="0"/>
              <a:t>‹#›</a:t>
            </a:fld>
            <a:endParaRPr lang="en-US" dirty="0"/>
          </a:p>
        </p:txBody>
      </p:sp>
    </p:spTree>
    <p:extLst>
      <p:ext uri="{BB962C8B-B14F-4D97-AF65-F5344CB8AC3E}">
        <p14:creationId xmlns:p14="http://schemas.microsoft.com/office/powerpoint/2010/main" val="104051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21776-7B0F-FB48-B52A-A846261E8C9F}" type="datetimeFigureOut">
              <a:rPr lang="en-US" smtClean="0"/>
              <a:t>2/12/21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5A7EEF-F4F0-A14D-AFAE-8273D0EBDB7F}" type="slidenum">
              <a:rPr lang="en-US" smtClean="0"/>
              <a:t>‹#›</a:t>
            </a:fld>
            <a:endParaRPr lang="en-US" dirty="0"/>
          </a:p>
        </p:txBody>
      </p:sp>
    </p:spTree>
    <p:extLst>
      <p:ext uri="{BB962C8B-B14F-4D97-AF65-F5344CB8AC3E}">
        <p14:creationId xmlns:p14="http://schemas.microsoft.com/office/powerpoint/2010/main" val="226451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521776-7B0F-FB48-B52A-A846261E8C9F}" type="datetimeFigureOut">
              <a:rPr lang="en-US" smtClean="0"/>
              <a:t>2/12/21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A7EEF-F4F0-A14D-AFAE-8273D0EBDB7F}" type="slidenum">
              <a:rPr lang="en-US" smtClean="0"/>
              <a:t>‹#›</a:t>
            </a:fld>
            <a:endParaRPr lang="en-US" dirty="0"/>
          </a:p>
        </p:txBody>
      </p:sp>
    </p:spTree>
    <p:extLst>
      <p:ext uri="{BB962C8B-B14F-4D97-AF65-F5344CB8AC3E}">
        <p14:creationId xmlns:p14="http://schemas.microsoft.com/office/powerpoint/2010/main" val="183493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521776-7B0F-FB48-B52A-A846261E8C9F}" type="datetimeFigureOut">
              <a:rPr lang="en-US" smtClean="0"/>
              <a:t>2/12/21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A7EEF-F4F0-A14D-AFAE-8273D0EBDB7F}" type="slidenum">
              <a:rPr lang="en-US" smtClean="0"/>
              <a:t>‹#›</a:t>
            </a:fld>
            <a:endParaRPr lang="en-US" dirty="0"/>
          </a:p>
        </p:txBody>
      </p:sp>
    </p:spTree>
    <p:extLst>
      <p:ext uri="{BB962C8B-B14F-4D97-AF65-F5344CB8AC3E}">
        <p14:creationId xmlns:p14="http://schemas.microsoft.com/office/powerpoint/2010/main" val="30598716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21776-7B0F-FB48-B52A-A846261E8C9F}" type="datetimeFigureOut">
              <a:rPr lang="en-US" smtClean="0"/>
              <a:t>2/12/21</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A7EEF-F4F0-A14D-AFAE-8273D0EBDB7F}" type="slidenum">
              <a:rPr lang="en-US" smtClean="0"/>
              <a:t>‹#›</a:t>
            </a:fld>
            <a:endParaRPr lang="en-US" dirty="0"/>
          </a:p>
        </p:txBody>
      </p:sp>
    </p:spTree>
    <p:extLst>
      <p:ext uri="{BB962C8B-B14F-4D97-AF65-F5344CB8AC3E}">
        <p14:creationId xmlns:p14="http://schemas.microsoft.com/office/powerpoint/2010/main" val="1932006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extech.com/blog/top-10-most-hilarious-codes-in-icd-10" TargetMode="External"/><Relationship Id="rId3" Type="http://schemas.openxmlformats.org/officeDocument/2006/relationships/hyperlink" Target="https://www.healthcaredive.com/news/the-16-most-absurd-icd-10-codes/285737/"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Erika.Ijames@gmail.com"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mailto:%E2%80%93Ellen@esquaredhomeschoo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953" y="503504"/>
            <a:ext cx="7772400" cy="1470025"/>
          </a:xfrm>
        </p:spPr>
        <p:txBody>
          <a:bodyPr>
            <a:normAutofit/>
          </a:bodyPr>
          <a:lstStyle/>
          <a:p>
            <a:r>
              <a:rPr lang="en-US" b="1" dirty="0"/>
              <a:t>Ideas for that “Hard” </a:t>
            </a:r>
            <a:r>
              <a:rPr lang="en-US" b="1" dirty="0" smtClean="0"/>
              <a:t>Health  Information Technology </a:t>
            </a:r>
            <a:r>
              <a:rPr lang="en-US" b="1" dirty="0"/>
              <a:t>Module</a:t>
            </a:r>
          </a:p>
        </p:txBody>
      </p:sp>
      <p:sp>
        <p:nvSpPr>
          <p:cNvPr id="3" name="Subtitle 2"/>
          <p:cNvSpPr>
            <a:spLocks noGrp="1"/>
          </p:cNvSpPr>
          <p:nvPr>
            <p:ph type="subTitle" idx="1"/>
          </p:nvPr>
        </p:nvSpPr>
        <p:spPr>
          <a:xfrm>
            <a:off x="1371600" y="2039086"/>
            <a:ext cx="6400800" cy="1752600"/>
          </a:xfrm>
        </p:spPr>
        <p:txBody>
          <a:bodyPr>
            <a:normAutofit/>
          </a:bodyPr>
          <a:lstStyle/>
          <a:p>
            <a:r>
              <a:rPr lang="en-US" b="1" dirty="0" smtClean="0">
                <a:solidFill>
                  <a:srgbClr val="FF0000"/>
                </a:solidFill>
              </a:rPr>
              <a:t>Health </a:t>
            </a:r>
            <a:r>
              <a:rPr lang="en-US" b="1" dirty="0">
                <a:solidFill>
                  <a:srgbClr val="FF0000"/>
                </a:solidFill>
              </a:rPr>
              <a:t>Science </a:t>
            </a:r>
            <a:r>
              <a:rPr lang="en-US" b="1" dirty="0" smtClean="0">
                <a:solidFill>
                  <a:srgbClr val="FF0000"/>
                </a:solidFill>
              </a:rPr>
              <a:t>Teachers</a:t>
            </a:r>
            <a:endParaRPr lang="en-US" b="1" dirty="0">
              <a:solidFill>
                <a:srgbClr val="FF0000"/>
              </a:solidFill>
            </a:endParaRPr>
          </a:p>
        </p:txBody>
      </p:sp>
      <p:pic>
        <p:nvPicPr>
          <p:cNvPr id="4" name="Picture 3" descr="A picture containing logo&#10;&#10;Description automatically generated">
            <a:extLst>
              <a:ext uri="{FF2B5EF4-FFF2-40B4-BE49-F238E27FC236}">
                <a16:creationId xmlns:a16="http://schemas.microsoft.com/office/drawing/2014/main" xmlns="" id="{8C3736DC-DC18-4A20-BD04-2DB9EA0AEE60}"/>
              </a:ext>
            </a:extLst>
          </p:cNvPr>
          <p:cNvPicPr>
            <a:picLocks noChangeAspect="1"/>
          </p:cNvPicPr>
          <p:nvPr/>
        </p:nvPicPr>
        <p:blipFill>
          <a:blip r:embed="rId2"/>
          <a:stretch>
            <a:fillRect/>
          </a:stretch>
        </p:blipFill>
        <p:spPr>
          <a:xfrm>
            <a:off x="5857789" y="4109503"/>
            <a:ext cx="3125193" cy="1369835"/>
          </a:xfrm>
          <a:prstGeom prst="rect">
            <a:avLst/>
          </a:prstGeom>
        </p:spPr>
      </p:pic>
      <p:sp>
        <p:nvSpPr>
          <p:cNvPr id="5" name="TextBox 4"/>
          <p:cNvSpPr txBox="1"/>
          <p:nvPr/>
        </p:nvSpPr>
        <p:spPr>
          <a:xfrm>
            <a:off x="4579154" y="5691282"/>
            <a:ext cx="4564846" cy="1200329"/>
          </a:xfrm>
          <a:prstGeom prst="rect">
            <a:avLst/>
          </a:prstGeom>
          <a:noFill/>
        </p:spPr>
        <p:txBody>
          <a:bodyPr wrap="none" rtlCol="0">
            <a:spAutoFit/>
          </a:bodyPr>
          <a:lstStyle/>
          <a:p>
            <a:r>
              <a:rPr lang="en-US" dirty="0">
                <a:solidFill>
                  <a:schemeClr val="tx1"/>
                </a:solidFill>
              </a:rPr>
              <a:t>Dr. Ellen Katzowitz and Dr. Erika Ijames-Wilson</a:t>
            </a:r>
          </a:p>
          <a:p>
            <a:r>
              <a:rPr lang="en-US" dirty="0">
                <a:solidFill>
                  <a:schemeClr val="tx1"/>
                </a:solidFill>
              </a:rPr>
              <a:t>Esquared Educational Experiences</a:t>
            </a:r>
          </a:p>
          <a:p>
            <a:r>
              <a:rPr lang="en-US" dirty="0">
                <a:solidFill>
                  <a:schemeClr val="tx1"/>
                </a:solidFill>
              </a:rPr>
              <a:t>Esquaredhomeschool.com</a:t>
            </a:r>
          </a:p>
          <a:p>
            <a:endParaRPr lang="en-US" dirty="0"/>
          </a:p>
        </p:txBody>
      </p:sp>
    </p:spTree>
    <p:extLst>
      <p:ext uri="{BB962C8B-B14F-4D97-AF65-F5344CB8AC3E}">
        <p14:creationId xmlns:p14="http://schemas.microsoft.com/office/powerpoint/2010/main" val="17250448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Two of the Many of My Personal Experiences with HIPAA Violations </a:t>
            </a:r>
            <a:endParaRPr lang="en-US" dirty="0"/>
          </a:p>
        </p:txBody>
      </p:sp>
      <p:sp>
        <p:nvSpPr>
          <p:cNvPr id="3" name="Content Placeholder 2"/>
          <p:cNvSpPr>
            <a:spLocks noGrp="1"/>
          </p:cNvSpPr>
          <p:nvPr>
            <p:ph idx="1"/>
          </p:nvPr>
        </p:nvSpPr>
        <p:spPr>
          <a:xfrm>
            <a:off x="457200" y="1600201"/>
            <a:ext cx="8229600" cy="5054435"/>
          </a:xfrm>
        </p:spPr>
        <p:txBody>
          <a:bodyPr>
            <a:normAutofit fontScale="92500" lnSpcReduction="20000"/>
          </a:bodyPr>
          <a:lstStyle/>
          <a:p>
            <a:pPr marL="0" indent="0">
              <a:buNone/>
            </a:pPr>
            <a:r>
              <a:rPr lang="en-US" dirty="0"/>
              <a:t>I was taking physical therapy at a large facility. I had several physical therapists. One day I had a PT that worked only part time at this facility. I had never had this person before. The PT worked at another facility full time. When the PT came to greet me, I was told that since my last name is uncommon, the PT asked the supervisor at the full-time job (having the same last name) if I was any relation. We are related.</a:t>
            </a:r>
          </a:p>
          <a:p>
            <a:pPr marL="0" indent="0">
              <a:buNone/>
            </a:pPr>
            <a:r>
              <a:rPr lang="en-US" b="1" dirty="0"/>
              <a:t>What would you do? </a:t>
            </a:r>
            <a:r>
              <a:rPr lang="en-US" dirty="0"/>
              <a:t>This question can be discussed with your students after explaining about HIPAA </a:t>
            </a:r>
          </a:p>
        </p:txBody>
      </p:sp>
    </p:spTree>
    <p:extLst>
      <p:ext uri="{BB962C8B-B14F-4D97-AF65-F5344CB8AC3E}">
        <p14:creationId xmlns:p14="http://schemas.microsoft.com/office/powerpoint/2010/main" val="39259341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0000"/>
                </a:solidFill>
              </a:rPr>
              <a:t>Two of Many of My Personal Experiences with HIPAA Violations Cont.</a:t>
            </a:r>
            <a:endParaRPr lang="en-US" sz="3600" dirty="0"/>
          </a:p>
        </p:txBody>
      </p:sp>
      <p:sp>
        <p:nvSpPr>
          <p:cNvPr id="3" name="Content Placeholder 2"/>
          <p:cNvSpPr>
            <a:spLocks noGrp="1"/>
          </p:cNvSpPr>
          <p:nvPr>
            <p:ph idx="1"/>
          </p:nvPr>
        </p:nvSpPr>
        <p:spPr>
          <a:xfrm>
            <a:off x="457200" y="1422405"/>
            <a:ext cx="8229600" cy="5274215"/>
          </a:xfrm>
        </p:spPr>
        <p:txBody>
          <a:bodyPr>
            <a:normAutofit fontScale="92500" lnSpcReduction="10000"/>
          </a:bodyPr>
          <a:lstStyle/>
          <a:p>
            <a:pPr marL="0" indent="0">
              <a:buNone/>
            </a:pPr>
            <a:r>
              <a:rPr lang="en-US" dirty="0"/>
              <a:t>This event happened in 2021. I was at my physician’s office  speaking with the specialist in charge of getting specialized shots for patients. She asked me if I remembered her cousin who happened to be a student of mine a few years ago. The specialist knew where I had taught. She told me about her cousin which I was happy to hear about. I asked her if she told her cousin of her and my connection, and she said her cousin knew </a:t>
            </a:r>
            <a:endParaRPr lang="en-US" dirty="0" smtClean="0"/>
          </a:p>
          <a:p>
            <a:pPr marL="0" indent="0">
              <a:buNone/>
            </a:pPr>
            <a:endParaRPr lang="en-US" dirty="0"/>
          </a:p>
          <a:p>
            <a:pPr marL="0" indent="0">
              <a:buNone/>
            </a:pPr>
            <a:r>
              <a:rPr lang="en-US" b="1" dirty="0"/>
              <a:t>What should I have done? </a:t>
            </a:r>
            <a:r>
              <a:rPr lang="en-US" dirty="0"/>
              <a:t>Another question that can be discussed with your students</a:t>
            </a:r>
          </a:p>
          <a:p>
            <a:pPr marL="0" indent="0">
              <a:buNone/>
            </a:pPr>
            <a:endParaRPr lang="en-US" dirty="0"/>
          </a:p>
        </p:txBody>
      </p:sp>
    </p:spTree>
    <p:extLst>
      <p:ext uri="{BB962C8B-B14F-4D97-AF65-F5344CB8AC3E}">
        <p14:creationId xmlns:p14="http://schemas.microsoft.com/office/powerpoint/2010/main" val="38136546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734" y="33223"/>
            <a:ext cx="8099065" cy="691019"/>
          </a:xfrm>
        </p:spPr>
        <p:txBody>
          <a:bodyPr>
            <a:noAutofit/>
          </a:bodyPr>
          <a:lstStyle/>
          <a:p>
            <a:r>
              <a:rPr lang="en-US" sz="2000" b="1" dirty="0">
                <a:solidFill>
                  <a:srgbClr val="FF0000"/>
                </a:solidFill>
              </a:rPr>
              <a:t>HIPAA Form for a Patient to Sign Upon First Visit to a Healthcare Provider</a:t>
            </a:r>
            <a:endParaRPr lang="en-US" sz="2000" dirty="0"/>
          </a:p>
        </p:txBody>
      </p:sp>
      <p:sp>
        <p:nvSpPr>
          <p:cNvPr id="3" name="Content Placeholder 2"/>
          <p:cNvSpPr>
            <a:spLocks noGrp="1"/>
          </p:cNvSpPr>
          <p:nvPr>
            <p:ph idx="1"/>
          </p:nvPr>
        </p:nvSpPr>
        <p:spPr>
          <a:xfrm>
            <a:off x="388325" y="724242"/>
            <a:ext cx="8382438" cy="6024859"/>
          </a:xfrm>
        </p:spPr>
        <p:txBody>
          <a:bodyPr>
            <a:noAutofit/>
          </a:bodyPr>
          <a:lstStyle/>
          <a:p>
            <a:pPr marL="0" indent="0">
              <a:buNone/>
            </a:pPr>
            <a:r>
              <a:rPr lang="en-US" sz="1000" b="1" dirty="0"/>
              <a:t>Instructions: This form is to be used by a patient or a legal representative on the first office visit. This gives directions for the patient to release their information other family members. Print legibly: each section needs to be completed in order to be authorized</a:t>
            </a:r>
            <a:endParaRPr lang="en-US" sz="1000" dirty="0"/>
          </a:p>
          <a:p>
            <a:pPr marL="0" indent="0">
              <a:buNone/>
            </a:pPr>
            <a:r>
              <a:rPr lang="en-US" sz="1000" b="1" dirty="0"/>
              <a:t> </a:t>
            </a:r>
            <a:endParaRPr lang="en-US" sz="1000" dirty="0"/>
          </a:p>
          <a:p>
            <a:pPr marL="0" indent="0">
              <a:buNone/>
            </a:pPr>
            <a:r>
              <a:rPr lang="en-US" sz="1000" b="1" dirty="0"/>
              <a:t>E</a:t>
            </a:r>
            <a:r>
              <a:rPr lang="en-US" sz="1000" b="1" baseline="30000" dirty="0"/>
              <a:t>2</a:t>
            </a:r>
            <a:r>
              <a:rPr lang="en-US" sz="1000" b="1" dirty="0"/>
              <a:t> Educational Experiences HIPAA Compliance Patient Consent Form</a:t>
            </a:r>
            <a:endParaRPr lang="en-US" sz="1000" dirty="0"/>
          </a:p>
          <a:p>
            <a:pPr marL="0" indent="0">
              <a:buNone/>
            </a:pPr>
            <a:r>
              <a:rPr lang="en-US" sz="800" dirty="0"/>
              <a:t> </a:t>
            </a:r>
          </a:p>
          <a:p>
            <a:pPr marL="0" indent="0">
              <a:buNone/>
            </a:pPr>
            <a:r>
              <a:rPr lang="en-US" sz="800" dirty="0"/>
              <a:t>Our notice of Privacy Practices provides information about how we may use or disclose protected health information.</a:t>
            </a:r>
          </a:p>
          <a:p>
            <a:pPr marL="0" indent="0">
              <a:buNone/>
            </a:pPr>
            <a:r>
              <a:rPr lang="en-US" sz="800" dirty="0"/>
              <a:t> </a:t>
            </a:r>
          </a:p>
          <a:p>
            <a:pPr marL="0" indent="0">
              <a:buNone/>
            </a:pPr>
            <a:r>
              <a:rPr lang="en-US" sz="800" dirty="0"/>
              <a:t>The notice contains a patient’s rights section describing your rights under the law. You ascertain that by your signature that you have reviewed our notice before signing this consent.</a:t>
            </a:r>
          </a:p>
          <a:p>
            <a:pPr marL="0" indent="0">
              <a:buNone/>
            </a:pPr>
            <a:endParaRPr lang="en-US" sz="800" dirty="0"/>
          </a:p>
          <a:p>
            <a:pPr marL="0" indent="0">
              <a:buNone/>
            </a:pPr>
            <a:r>
              <a:rPr lang="en-US" sz="800" dirty="0"/>
              <a:t>The terms of the notice may change, if so, you will be notified at your next visit to update your signature/date.</a:t>
            </a:r>
          </a:p>
          <a:p>
            <a:pPr marL="0" indent="0">
              <a:buNone/>
            </a:pPr>
            <a:r>
              <a:rPr lang="en-US" sz="800" dirty="0"/>
              <a:t> </a:t>
            </a:r>
          </a:p>
          <a:p>
            <a:pPr marL="0" indent="0">
              <a:buNone/>
            </a:pPr>
            <a:r>
              <a:rPr lang="en-US" sz="800" dirty="0"/>
              <a:t>You have the right to restrict how your protected health information is used and disclosed for treatment healthcare operations. We are not required to agree with this restriction, but if we do, we shall honor this agreement. The HIPAA Health Insurance Portability and Accountability Act of 1996) law allows for the use of the information for treatment, payment, or healthcare operations.</a:t>
            </a:r>
          </a:p>
          <a:p>
            <a:pPr marL="0" indent="0">
              <a:buNone/>
            </a:pPr>
            <a:r>
              <a:rPr lang="en-US" sz="800" dirty="0"/>
              <a:t> </a:t>
            </a:r>
          </a:p>
          <a:p>
            <a:pPr marL="0" indent="0">
              <a:buNone/>
            </a:pPr>
            <a:r>
              <a:rPr lang="en-US" sz="800" dirty="0"/>
              <a:t>By signing this form, you consent to our use and disclosure of your protected healthcare information and potentially anonymous usage in a publication. You have the right to revoke this consent in writing, signed by you. However, such a revocation will not be retroactive.</a:t>
            </a:r>
          </a:p>
          <a:p>
            <a:pPr marL="0" indent="0">
              <a:buNone/>
            </a:pPr>
            <a:r>
              <a:rPr lang="en-US" sz="800" dirty="0"/>
              <a:t> </a:t>
            </a:r>
          </a:p>
          <a:p>
            <a:pPr marL="0" indent="0">
              <a:buNone/>
            </a:pPr>
            <a:r>
              <a:rPr lang="en-US" sz="800" dirty="0"/>
              <a:t>By signing this form, I understand that:  </a:t>
            </a:r>
          </a:p>
          <a:p>
            <a:pPr marL="0" lvl="0" indent="0">
              <a:buNone/>
            </a:pPr>
            <a:r>
              <a:rPr lang="en-US" sz="800" dirty="0"/>
              <a:t>Protected health information may be disclosed or used for treatment, payment, or healthcare operations.</a:t>
            </a:r>
          </a:p>
          <a:p>
            <a:pPr marL="0" lvl="0" indent="0">
              <a:buNone/>
            </a:pPr>
            <a:r>
              <a:rPr lang="en-US" sz="800" dirty="0"/>
              <a:t>The practice reserves the right to change the privacy policy as allowed by law.</a:t>
            </a:r>
          </a:p>
          <a:p>
            <a:pPr marL="0" lvl="0" indent="0">
              <a:buNone/>
            </a:pPr>
            <a:r>
              <a:rPr lang="en-US" sz="800" dirty="0"/>
              <a:t>The practice has the right to restrict the use of the information but the practice does not have to agree to those restrictions.</a:t>
            </a:r>
          </a:p>
          <a:p>
            <a:pPr marL="0" lvl="0" indent="0">
              <a:buNone/>
            </a:pPr>
            <a:r>
              <a:rPr lang="en-US" sz="800" dirty="0"/>
              <a:t>The patient has the right to revoke this consent in writing at any time and all full disclosures will then cease.</a:t>
            </a:r>
          </a:p>
          <a:p>
            <a:pPr marL="0" lvl="0" indent="0">
              <a:buNone/>
            </a:pPr>
            <a:r>
              <a:rPr lang="en-US" sz="800" dirty="0"/>
              <a:t>The practice may condition receipt of treatment upon execution of this consent.</a:t>
            </a:r>
          </a:p>
          <a:p>
            <a:pPr marL="0" indent="0">
              <a:buNone/>
            </a:pPr>
            <a:r>
              <a:rPr lang="en-US" sz="800" dirty="0"/>
              <a:t>May we discuss you medical condition with any member of your family?  </a:t>
            </a:r>
            <a:r>
              <a:rPr lang="en-US" sz="800" b="1" dirty="0"/>
              <a:t>YES	NO</a:t>
            </a:r>
            <a:endParaRPr lang="en-US" sz="800" dirty="0"/>
          </a:p>
          <a:p>
            <a:pPr marL="0" indent="0">
              <a:buNone/>
            </a:pPr>
            <a:r>
              <a:rPr lang="en-US" sz="800" dirty="0"/>
              <a:t> </a:t>
            </a:r>
          </a:p>
          <a:p>
            <a:pPr marL="0" indent="0">
              <a:buNone/>
            </a:pPr>
            <a:r>
              <a:rPr lang="en-US" sz="800" dirty="0"/>
              <a:t>If </a:t>
            </a:r>
            <a:r>
              <a:rPr lang="en-US" sz="800" b="1" dirty="0"/>
              <a:t>YES,</a:t>
            </a:r>
            <a:r>
              <a:rPr lang="en-US" sz="800" dirty="0"/>
              <a:t> please name the members allowed:</a:t>
            </a:r>
          </a:p>
          <a:p>
            <a:endParaRPr lang="en-US" sz="800" dirty="0"/>
          </a:p>
          <a:p>
            <a:pPr marL="0" indent="0">
              <a:buNone/>
            </a:pPr>
            <a:r>
              <a:rPr lang="en-US" sz="800" dirty="0"/>
              <a:t>__________________________________	______________________________________</a:t>
            </a:r>
          </a:p>
          <a:p>
            <a:endParaRPr lang="en-US" sz="800" dirty="0"/>
          </a:p>
          <a:p>
            <a:pPr marL="0" indent="0">
              <a:buNone/>
            </a:pPr>
            <a:r>
              <a:rPr lang="en-US" sz="800" dirty="0"/>
              <a:t>__________________________________	_______________________________________</a:t>
            </a:r>
          </a:p>
          <a:p>
            <a:pPr marL="0" indent="0">
              <a:buNone/>
            </a:pPr>
            <a:r>
              <a:rPr lang="en-US" sz="800" dirty="0"/>
              <a:t> </a:t>
            </a:r>
          </a:p>
          <a:p>
            <a:pPr marL="0" indent="0">
              <a:buNone/>
            </a:pPr>
            <a:r>
              <a:rPr lang="en-US" sz="800" dirty="0"/>
              <a:t> </a:t>
            </a:r>
          </a:p>
          <a:p>
            <a:pPr marL="0" indent="0">
              <a:buNone/>
            </a:pPr>
            <a:r>
              <a:rPr lang="en-US" sz="800" dirty="0"/>
              <a:t>This consent was </a:t>
            </a:r>
            <a:r>
              <a:rPr lang="en-US" sz="800" dirty="0" smtClean="0"/>
              <a:t>signed by</a:t>
            </a:r>
            <a:r>
              <a:rPr lang="en-US" sz="800" dirty="0"/>
              <a:t>:_____________________________________________________________________					(						Print name please)</a:t>
            </a:r>
          </a:p>
          <a:p>
            <a:pPr marL="0" indent="0">
              <a:buNone/>
            </a:pPr>
            <a:r>
              <a:rPr lang="en-US" sz="800" dirty="0"/>
              <a:t>Signature: ________________________________________	Date: __________________</a:t>
            </a:r>
          </a:p>
          <a:p>
            <a:pPr marL="0" indent="0">
              <a:buNone/>
            </a:pPr>
            <a:r>
              <a:rPr lang="en-US" sz="800" dirty="0"/>
              <a:t> </a:t>
            </a:r>
          </a:p>
          <a:p>
            <a:pPr marL="0" indent="0">
              <a:buNone/>
            </a:pPr>
            <a:r>
              <a:rPr lang="en-US" sz="800" dirty="0"/>
              <a:t>Emergency Contact: _______________________________________________________</a:t>
            </a:r>
          </a:p>
          <a:p>
            <a:pPr marL="0" indent="0">
              <a:buNone/>
            </a:pPr>
            <a:r>
              <a:rPr lang="en-US" sz="800" dirty="0"/>
              <a:t> </a:t>
            </a:r>
          </a:p>
          <a:p>
            <a:pPr marL="0" indent="0">
              <a:buNone/>
            </a:pPr>
            <a:r>
              <a:rPr lang="en-US" sz="800" dirty="0"/>
              <a:t>Phone Number: _________________________________________________</a:t>
            </a:r>
          </a:p>
          <a:p>
            <a:pPr marL="0" indent="0">
              <a:buNone/>
            </a:pPr>
            <a:r>
              <a:rPr lang="en-US" sz="800" dirty="0"/>
              <a:t> </a:t>
            </a:r>
          </a:p>
          <a:p>
            <a:pPr marL="0" indent="0">
              <a:buNone/>
            </a:pPr>
            <a:endParaRPr lang="en-US" sz="800" dirty="0"/>
          </a:p>
        </p:txBody>
      </p:sp>
    </p:spTree>
    <p:extLst>
      <p:ext uri="{BB962C8B-B14F-4D97-AF65-F5344CB8AC3E}">
        <p14:creationId xmlns:p14="http://schemas.microsoft.com/office/powerpoint/2010/main" val="38127867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848" y="0"/>
            <a:ext cx="8364727" cy="488406"/>
          </a:xfrm>
        </p:spPr>
        <p:txBody>
          <a:bodyPr>
            <a:normAutofit/>
          </a:bodyPr>
          <a:lstStyle/>
          <a:p>
            <a:r>
              <a:rPr lang="en-US" sz="1800" b="1" dirty="0">
                <a:solidFill>
                  <a:srgbClr val="FF0000"/>
                </a:solidFill>
              </a:rPr>
              <a:t>HIPAA Form for a Patient to Sign of Release Information to a 3</a:t>
            </a:r>
            <a:r>
              <a:rPr lang="en-US" sz="1800" b="1" baseline="30000" dirty="0">
                <a:solidFill>
                  <a:srgbClr val="FF0000"/>
                </a:solidFill>
              </a:rPr>
              <a:t>rd</a:t>
            </a:r>
            <a:r>
              <a:rPr lang="en-US" sz="1800" b="1" dirty="0">
                <a:solidFill>
                  <a:srgbClr val="FF0000"/>
                </a:solidFill>
              </a:rPr>
              <a:t> Party</a:t>
            </a:r>
            <a:endParaRPr lang="en-US" sz="1800" dirty="0"/>
          </a:p>
        </p:txBody>
      </p:sp>
      <p:sp>
        <p:nvSpPr>
          <p:cNvPr id="3" name="Subtitle 2"/>
          <p:cNvSpPr>
            <a:spLocks noGrp="1"/>
          </p:cNvSpPr>
          <p:nvPr>
            <p:ph type="subTitle" idx="1"/>
          </p:nvPr>
        </p:nvSpPr>
        <p:spPr>
          <a:xfrm>
            <a:off x="1371599" y="595800"/>
            <a:ext cx="6877679" cy="6993002"/>
          </a:xfrm>
        </p:spPr>
        <p:txBody>
          <a:bodyPr>
            <a:normAutofit fontScale="25000" lnSpcReduction="20000"/>
          </a:bodyPr>
          <a:lstStyle/>
          <a:p>
            <a:pPr algn="l"/>
            <a:r>
              <a:rPr lang="en-US" sz="4400" b="1" dirty="0">
                <a:solidFill>
                  <a:srgbClr val="000000"/>
                </a:solidFill>
              </a:rPr>
              <a:t>Instructions: This form is to be used by a patient or a legal representative to permit the release the release of information to a third party, such as an insurance company, employer, or for other legal purposes. Print legibly: each section needs to be completed in order to be authorized. </a:t>
            </a:r>
            <a:endParaRPr lang="en-US" sz="4400" dirty="0">
              <a:solidFill>
                <a:srgbClr val="000000"/>
              </a:solidFill>
            </a:endParaRPr>
          </a:p>
          <a:p>
            <a:pPr algn="l"/>
            <a:r>
              <a:rPr lang="en-US" sz="4400" dirty="0">
                <a:solidFill>
                  <a:srgbClr val="000000"/>
                </a:solidFill>
              </a:rPr>
              <a:t> </a:t>
            </a:r>
          </a:p>
          <a:p>
            <a:pPr algn="l"/>
            <a:r>
              <a:rPr lang="en-US" sz="4400" b="1" i="1" dirty="0">
                <a:solidFill>
                  <a:srgbClr val="000000"/>
                </a:solidFill>
              </a:rPr>
              <a:t>E</a:t>
            </a:r>
            <a:r>
              <a:rPr lang="en-US" sz="4400" b="1" i="1" baseline="30000" dirty="0">
                <a:solidFill>
                  <a:srgbClr val="000000"/>
                </a:solidFill>
              </a:rPr>
              <a:t>2</a:t>
            </a:r>
            <a:r>
              <a:rPr lang="en-US" sz="4400" b="1" i="1" dirty="0">
                <a:solidFill>
                  <a:srgbClr val="000000"/>
                </a:solidFill>
              </a:rPr>
              <a:t> Educational Experiences</a:t>
            </a:r>
            <a:r>
              <a:rPr lang="en-US" sz="4400" b="1" dirty="0">
                <a:solidFill>
                  <a:srgbClr val="000000"/>
                </a:solidFill>
              </a:rPr>
              <a:t> </a:t>
            </a:r>
            <a:r>
              <a:rPr lang="en-US" sz="4400" b="1" i="1" dirty="0">
                <a:solidFill>
                  <a:srgbClr val="000000"/>
                </a:solidFill>
              </a:rPr>
              <a:t>HIPAA AUTHORIZATION FORM</a:t>
            </a:r>
            <a:endParaRPr lang="en-US" sz="4400" dirty="0">
              <a:solidFill>
                <a:srgbClr val="000000"/>
              </a:solidFill>
            </a:endParaRPr>
          </a:p>
          <a:p>
            <a:pPr algn="l"/>
            <a:r>
              <a:rPr lang="en-US" sz="4400" b="1" i="1" dirty="0">
                <a:solidFill>
                  <a:srgbClr val="000000"/>
                </a:solidFill>
              </a:rPr>
              <a:t> </a:t>
            </a:r>
            <a:endParaRPr lang="en-US" sz="4400" dirty="0">
              <a:solidFill>
                <a:srgbClr val="000000"/>
              </a:solidFill>
            </a:endParaRPr>
          </a:p>
          <a:p>
            <a:pPr algn="l"/>
            <a:r>
              <a:rPr lang="en-US" sz="4400" dirty="0">
                <a:solidFill>
                  <a:srgbClr val="000000"/>
                </a:solidFill>
              </a:rPr>
              <a:t>	I, ___________, hereby authorize the use or disclosure of my protected information as described below:</a:t>
            </a:r>
          </a:p>
          <a:p>
            <a:pPr algn="l"/>
            <a:r>
              <a:rPr lang="en-US" sz="4400" dirty="0">
                <a:solidFill>
                  <a:srgbClr val="000000"/>
                </a:solidFill>
              </a:rPr>
              <a:t> </a:t>
            </a:r>
          </a:p>
          <a:p>
            <a:pPr algn="l"/>
            <a:r>
              <a:rPr lang="en-US" sz="4400" b="1" dirty="0">
                <a:solidFill>
                  <a:srgbClr val="000000"/>
                </a:solidFill>
              </a:rPr>
              <a:t>1. AUTHORIZED PERSONS TO USE AND DISCLOSE PROTECTED HEALTH INFORMATION</a:t>
            </a:r>
            <a:endParaRPr lang="en-US" sz="4400" dirty="0">
              <a:solidFill>
                <a:srgbClr val="000000"/>
              </a:solidFill>
            </a:endParaRPr>
          </a:p>
          <a:p>
            <a:pPr algn="l"/>
            <a:r>
              <a:rPr lang="en-US" sz="4400" b="1" dirty="0">
                <a:solidFill>
                  <a:srgbClr val="000000"/>
                </a:solidFill>
              </a:rPr>
              <a:t> </a:t>
            </a:r>
            <a:endParaRPr lang="en-US" sz="4400" dirty="0">
              <a:solidFill>
                <a:srgbClr val="000000"/>
              </a:solidFill>
            </a:endParaRPr>
          </a:p>
          <a:p>
            <a:pPr algn="l"/>
            <a:r>
              <a:rPr lang="en-US" sz="4400" dirty="0">
                <a:solidFill>
                  <a:srgbClr val="000000"/>
                </a:solidFill>
              </a:rPr>
              <a:t>__________________ is authorized to disclose the following protected health information to __________________of _________________, _______________</a:t>
            </a:r>
          </a:p>
          <a:p>
            <a:pPr algn="l"/>
            <a:r>
              <a:rPr lang="en-US" sz="4400" dirty="0">
                <a:solidFill>
                  <a:srgbClr val="000000"/>
                </a:solidFill>
              </a:rPr>
              <a:t> </a:t>
            </a:r>
          </a:p>
          <a:p>
            <a:pPr algn="l"/>
            <a:r>
              <a:rPr lang="en-US" sz="4400" b="1" dirty="0">
                <a:solidFill>
                  <a:srgbClr val="000000"/>
                </a:solidFill>
              </a:rPr>
              <a:t>2. DESCRIPTION OF INFORMATION TO BE DISCLOSED</a:t>
            </a:r>
            <a:endParaRPr lang="en-US" sz="4400" dirty="0">
              <a:solidFill>
                <a:srgbClr val="000000"/>
              </a:solidFill>
            </a:endParaRPr>
          </a:p>
          <a:p>
            <a:pPr algn="l"/>
            <a:r>
              <a:rPr lang="en-US" sz="4400" b="1" dirty="0">
                <a:solidFill>
                  <a:srgbClr val="000000"/>
                </a:solidFill>
              </a:rPr>
              <a:t> </a:t>
            </a:r>
            <a:endParaRPr lang="en-US" sz="4400" dirty="0">
              <a:solidFill>
                <a:srgbClr val="000000"/>
              </a:solidFill>
            </a:endParaRPr>
          </a:p>
          <a:p>
            <a:pPr algn="l"/>
            <a:r>
              <a:rPr lang="en-US" sz="4400" dirty="0">
                <a:solidFill>
                  <a:srgbClr val="000000"/>
                </a:solidFill>
              </a:rPr>
              <a:t>The health information that may be disclosed is:</a:t>
            </a:r>
          </a:p>
          <a:p>
            <a:pPr algn="l"/>
            <a:endParaRPr lang="en-US" sz="4400" dirty="0">
              <a:solidFill>
                <a:srgbClr val="000000"/>
              </a:solidFill>
            </a:endParaRPr>
          </a:p>
          <a:p>
            <a:pPr algn="l"/>
            <a:r>
              <a:rPr lang="en-US" sz="4400" dirty="0">
                <a:solidFill>
                  <a:srgbClr val="000000"/>
                </a:solidFill>
              </a:rPr>
              <a:t>____________________________	__________________________		____________________________</a:t>
            </a:r>
          </a:p>
          <a:p>
            <a:pPr algn="l"/>
            <a:r>
              <a:rPr lang="en-US" sz="4400" dirty="0">
                <a:solidFill>
                  <a:srgbClr val="000000"/>
                </a:solidFill>
              </a:rPr>
              <a:t> All past, present, and future periods of health care information may be shared.</a:t>
            </a:r>
          </a:p>
          <a:p>
            <a:pPr algn="l"/>
            <a:r>
              <a:rPr lang="en-US" sz="4400" dirty="0">
                <a:solidFill>
                  <a:srgbClr val="000000"/>
                </a:solidFill>
              </a:rPr>
              <a:t> </a:t>
            </a:r>
          </a:p>
          <a:p>
            <a:pPr algn="l"/>
            <a:r>
              <a:rPr lang="en-US" sz="4400" b="1" dirty="0">
                <a:solidFill>
                  <a:srgbClr val="000000"/>
                </a:solidFill>
              </a:rPr>
              <a:t>3. PURPOSE OF THE USE OR DISCLOSURE</a:t>
            </a:r>
            <a:endParaRPr lang="en-US" sz="4400" dirty="0">
              <a:solidFill>
                <a:srgbClr val="000000"/>
              </a:solidFill>
            </a:endParaRPr>
          </a:p>
          <a:p>
            <a:pPr algn="l"/>
            <a:r>
              <a:rPr lang="en-US" sz="4400" b="1" dirty="0">
                <a:solidFill>
                  <a:srgbClr val="000000"/>
                </a:solidFill>
              </a:rPr>
              <a:t> </a:t>
            </a:r>
            <a:endParaRPr lang="en-US" sz="4400" dirty="0">
              <a:solidFill>
                <a:srgbClr val="000000"/>
              </a:solidFill>
            </a:endParaRPr>
          </a:p>
          <a:p>
            <a:pPr algn="l"/>
            <a:r>
              <a:rPr lang="en-US" sz="4400" dirty="0">
                <a:solidFill>
                  <a:srgbClr val="000000"/>
                </a:solidFill>
              </a:rPr>
              <a:t>The purpose of this use or disclosure is __________________________</a:t>
            </a:r>
          </a:p>
          <a:p>
            <a:pPr algn="l"/>
            <a:r>
              <a:rPr lang="en-US" sz="4400" dirty="0">
                <a:solidFill>
                  <a:srgbClr val="000000"/>
                </a:solidFill>
              </a:rPr>
              <a:t> </a:t>
            </a:r>
          </a:p>
          <a:p>
            <a:pPr algn="l"/>
            <a:r>
              <a:rPr lang="en-US" sz="4400" b="1" dirty="0">
                <a:solidFill>
                  <a:srgbClr val="000000"/>
                </a:solidFill>
              </a:rPr>
              <a:t>4. VALIDITY OF AUTHORIZATION FORM</a:t>
            </a:r>
            <a:endParaRPr lang="en-US" sz="4400" dirty="0">
              <a:solidFill>
                <a:srgbClr val="000000"/>
              </a:solidFill>
            </a:endParaRPr>
          </a:p>
          <a:p>
            <a:pPr algn="l"/>
            <a:r>
              <a:rPr lang="en-US" sz="4400" b="1" dirty="0">
                <a:solidFill>
                  <a:srgbClr val="000000"/>
                </a:solidFill>
              </a:rPr>
              <a:t> </a:t>
            </a:r>
            <a:endParaRPr lang="en-US" sz="4400" dirty="0">
              <a:solidFill>
                <a:srgbClr val="000000"/>
              </a:solidFill>
            </a:endParaRPr>
          </a:p>
          <a:p>
            <a:pPr algn="l"/>
            <a:r>
              <a:rPr lang="en-US" sz="4400" dirty="0">
                <a:solidFill>
                  <a:srgbClr val="000000"/>
                </a:solidFill>
              </a:rPr>
              <a:t>This Authorization Form is valid beginning on _________________ and expires on _________________.</a:t>
            </a:r>
          </a:p>
          <a:p>
            <a:pPr algn="l"/>
            <a:r>
              <a:rPr lang="en-US" sz="4400" dirty="0">
                <a:solidFill>
                  <a:srgbClr val="000000"/>
                </a:solidFill>
              </a:rPr>
              <a:t> </a:t>
            </a:r>
          </a:p>
          <a:p>
            <a:pPr algn="l"/>
            <a:r>
              <a:rPr lang="en-US" sz="4400" b="1" dirty="0">
                <a:solidFill>
                  <a:srgbClr val="000000"/>
                </a:solidFill>
              </a:rPr>
              <a:t>5. ACKNOWLEDGMENT</a:t>
            </a:r>
            <a:endParaRPr lang="en-US" sz="4400" dirty="0">
              <a:solidFill>
                <a:srgbClr val="000000"/>
              </a:solidFill>
            </a:endParaRPr>
          </a:p>
          <a:p>
            <a:pPr algn="l"/>
            <a:r>
              <a:rPr lang="en-US" sz="4400" b="1" dirty="0">
                <a:solidFill>
                  <a:srgbClr val="000000"/>
                </a:solidFill>
              </a:rPr>
              <a:t> </a:t>
            </a:r>
            <a:endParaRPr lang="en-US" sz="4400" dirty="0">
              <a:solidFill>
                <a:srgbClr val="000000"/>
              </a:solidFill>
            </a:endParaRPr>
          </a:p>
          <a:p>
            <a:pPr algn="l"/>
            <a:r>
              <a:rPr lang="en-US" sz="4400" dirty="0">
                <a:solidFill>
                  <a:srgbClr val="000000"/>
                </a:solidFill>
              </a:rPr>
              <a:t>I understand that the information used or disclosed under this Authorization Form may be subject to re-disclosure by the person(s) or facility receiving it and would then no longer be protected by federal privacy regulations.</a:t>
            </a:r>
          </a:p>
          <a:p>
            <a:pPr algn="l"/>
            <a:r>
              <a:rPr lang="en-US" sz="4400" dirty="0">
                <a:solidFill>
                  <a:srgbClr val="000000"/>
                </a:solidFill>
              </a:rPr>
              <a:t> </a:t>
            </a:r>
          </a:p>
          <a:p>
            <a:pPr algn="l"/>
            <a:r>
              <a:rPr lang="en-US" sz="4400" dirty="0">
                <a:solidFill>
                  <a:srgbClr val="000000"/>
                </a:solidFill>
              </a:rPr>
              <a:t>I have the right to refuse to sign this Authorization Form. If signed, I have the right to revoke this authorization, in writing, at any time. I understand that any action taken in reliance on this authorization cannot be reversed, and my revocation will not affect those actions.</a:t>
            </a:r>
          </a:p>
          <a:p>
            <a:pPr algn="l"/>
            <a:r>
              <a:rPr lang="en-US" sz="4400" dirty="0">
                <a:solidFill>
                  <a:srgbClr val="000000"/>
                </a:solidFill>
              </a:rPr>
              <a:t> </a:t>
            </a:r>
          </a:p>
          <a:p>
            <a:pPr algn="l"/>
            <a:r>
              <a:rPr lang="en-US" sz="4400" dirty="0">
                <a:solidFill>
                  <a:srgbClr val="000000"/>
                </a:solidFill>
              </a:rPr>
              <a:t>By: _______________________________	Date:________________</a:t>
            </a:r>
          </a:p>
          <a:p>
            <a:pPr algn="l"/>
            <a:r>
              <a:rPr lang="en-US" sz="4400" dirty="0"/>
              <a:t> </a:t>
            </a:r>
          </a:p>
          <a:p>
            <a:endParaRPr lang="en-US" dirty="0"/>
          </a:p>
        </p:txBody>
      </p:sp>
    </p:spTree>
    <p:extLst>
      <p:ext uri="{BB962C8B-B14F-4D97-AF65-F5344CB8AC3E}">
        <p14:creationId xmlns:p14="http://schemas.microsoft.com/office/powerpoint/2010/main" val="32205835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FYI</a:t>
            </a:r>
          </a:p>
        </p:txBody>
      </p:sp>
      <p:sp>
        <p:nvSpPr>
          <p:cNvPr id="3" name="Content Placeholder 2"/>
          <p:cNvSpPr>
            <a:spLocks noGrp="1"/>
          </p:cNvSpPr>
          <p:nvPr>
            <p:ph idx="1"/>
          </p:nvPr>
        </p:nvSpPr>
        <p:spPr/>
        <p:txBody>
          <a:bodyPr/>
          <a:lstStyle/>
          <a:p>
            <a:r>
              <a:rPr lang="en-US" dirty="0"/>
              <a:t>E</a:t>
            </a:r>
            <a:r>
              <a:rPr lang="en-US" baseline="30000" dirty="0"/>
              <a:t>2</a:t>
            </a:r>
            <a:r>
              <a:rPr lang="en-US" dirty="0"/>
              <a:t> Educational Experiences works with an agency to certify students in HIPAA and OSHA</a:t>
            </a:r>
          </a:p>
          <a:p>
            <a:r>
              <a:rPr lang="en-US" dirty="0"/>
              <a:t>Basically, its about a 30 to 40 minute course. There will be a test administered, and if the student passes the test, they will be issued a certificate for HIPAA and/or OSHA certification</a:t>
            </a:r>
          </a:p>
          <a:p>
            <a:r>
              <a:rPr lang="en-US" dirty="0"/>
              <a:t>This is great for a resume, transcript, job application, etc. </a:t>
            </a:r>
          </a:p>
        </p:txBody>
      </p:sp>
    </p:spTree>
    <p:extLst>
      <p:ext uri="{BB962C8B-B14F-4D97-AF65-F5344CB8AC3E}">
        <p14:creationId xmlns:p14="http://schemas.microsoft.com/office/powerpoint/2010/main" val="7351045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724" y="96201"/>
            <a:ext cx="8078075" cy="869455"/>
          </a:xfrm>
        </p:spPr>
        <p:txBody>
          <a:bodyPr>
            <a:noAutofit/>
          </a:bodyPr>
          <a:lstStyle/>
          <a:p>
            <a:r>
              <a:rPr lang="en-US" sz="3200" b="1" dirty="0">
                <a:solidFill>
                  <a:srgbClr val="FF0000"/>
                </a:solidFill>
              </a:rPr>
              <a:t>HIPAA Violations </a:t>
            </a:r>
            <a:r>
              <a:rPr lang="mr-IN" sz="3200" b="1" dirty="0">
                <a:solidFill>
                  <a:srgbClr val="FF0000"/>
                </a:solidFill>
              </a:rPr>
              <a:t>–</a:t>
            </a:r>
            <a:r>
              <a:rPr lang="en-US" sz="3200" b="1" dirty="0">
                <a:solidFill>
                  <a:srgbClr val="FF0000"/>
                </a:solidFill>
              </a:rPr>
              <a:t> Yes or No?</a:t>
            </a:r>
            <a:br>
              <a:rPr lang="en-US" sz="3200" b="1" dirty="0">
                <a:solidFill>
                  <a:srgbClr val="FF0000"/>
                </a:solidFill>
              </a:rPr>
            </a:br>
            <a:r>
              <a:rPr lang="en-US" sz="2800" b="1" dirty="0">
                <a:solidFill>
                  <a:srgbClr val="FF0000"/>
                </a:solidFill>
              </a:rPr>
              <a:t>Student Activity</a:t>
            </a:r>
            <a:endParaRPr lang="en-US" sz="2800" dirty="0"/>
          </a:p>
        </p:txBody>
      </p:sp>
      <p:sp>
        <p:nvSpPr>
          <p:cNvPr id="3" name="Content Placeholder 2"/>
          <p:cNvSpPr>
            <a:spLocks noGrp="1"/>
          </p:cNvSpPr>
          <p:nvPr>
            <p:ph idx="1"/>
          </p:nvPr>
        </p:nvSpPr>
        <p:spPr>
          <a:xfrm>
            <a:off x="209904" y="997144"/>
            <a:ext cx="8476895" cy="5772950"/>
          </a:xfrm>
        </p:spPr>
        <p:txBody>
          <a:bodyPr>
            <a:normAutofit lnSpcReduction="10000"/>
          </a:bodyPr>
          <a:lstStyle/>
          <a:p>
            <a:pPr marL="0" indent="0">
              <a:buNone/>
            </a:pPr>
            <a:r>
              <a:rPr lang="en-US" sz="2000" b="1" dirty="0">
                <a:solidFill>
                  <a:srgbClr val="000000"/>
                </a:solidFill>
              </a:rPr>
              <a:t>Directions: </a:t>
            </a:r>
            <a:r>
              <a:rPr lang="en-US" sz="2000" dirty="0"/>
              <a:t>This can be done as a group activity of 3 or 4 students. The following are scenarios that can be HIPAA violations or not HIPAA violations. Indicate which one is a violation or not. Explain why. </a:t>
            </a:r>
          </a:p>
          <a:p>
            <a:pPr marL="0" indent="0">
              <a:buNone/>
            </a:pPr>
            <a:r>
              <a:rPr lang="en-US" sz="2000" b="1" dirty="0"/>
              <a:t>****We have more in our Health Informatics module on our website</a:t>
            </a:r>
            <a:endParaRPr lang="en-US" sz="1600" dirty="0"/>
          </a:p>
          <a:p>
            <a:pPr marL="0" indent="0">
              <a:buNone/>
            </a:pPr>
            <a:r>
              <a:rPr lang="en-US" sz="1800" b="1" dirty="0"/>
              <a:t>Scenario 1: </a:t>
            </a:r>
            <a:r>
              <a:rPr lang="en-US" sz="1800" dirty="0"/>
              <a:t>An employee from an orthodontist’s office was reviewing patient  reviews on Yelp, a social media platform which rates and reviews businesses. The response divulged confidential information which included the patient’s name, treatment, and also facts about the patient’s insurance and cost of treatment. </a:t>
            </a:r>
            <a:r>
              <a:rPr lang="en-US" sz="1800" b="1" dirty="0"/>
              <a:t>HIPAA violation or not?</a:t>
            </a:r>
          </a:p>
          <a:p>
            <a:pPr marL="0" indent="0">
              <a:buNone/>
            </a:pPr>
            <a:r>
              <a:rPr lang="en-US" sz="1800" b="1" dirty="0"/>
              <a:t>	Answer to Scenario 1: </a:t>
            </a:r>
            <a:r>
              <a:rPr lang="en-US" sz="1800" dirty="0"/>
              <a:t>This was a true story and a </a:t>
            </a:r>
            <a:r>
              <a:rPr lang="en-US" sz="1800" b="1" dirty="0"/>
              <a:t>HIPAA violation</a:t>
            </a:r>
            <a:r>
              <a:rPr lang="en-US" sz="1800" dirty="0"/>
              <a:t>. There was no 	reason listed why the employee gave out this private information. Perhaps, it was 	carelessness. The office was sued</a:t>
            </a:r>
          </a:p>
          <a:p>
            <a:pPr marL="0" indent="0">
              <a:buNone/>
            </a:pPr>
            <a:r>
              <a:rPr lang="en-US" sz="1800" b="1" dirty="0"/>
              <a:t>Scenario 2:</a:t>
            </a:r>
            <a:r>
              <a:rPr lang="en-US" sz="1800" dirty="0"/>
              <a:t> This happened in the laboratory where I worked in 1994. A group of laboratory technologists were discussing a patient in the cafeteria. The patient did not have a diagnosis yet. They were comparing laboratory values and trying to figure out why the patient had the particular symptoms related to the lab values. Unbeknownst to them, the patient’s family was sitting at and nearby table and heard the conversation. </a:t>
            </a:r>
            <a:r>
              <a:rPr lang="en-US" sz="1800" b="1" dirty="0"/>
              <a:t>HIPAA violation or not?</a:t>
            </a:r>
            <a:endParaRPr lang="en-US" sz="1800" dirty="0"/>
          </a:p>
          <a:p>
            <a:pPr marL="0" indent="0">
              <a:buNone/>
            </a:pPr>
            <a:r>
              <a:rPr lang="en-US" sz="1800" dirty="0"/>
              <a:t>	</a:t>
            </a:r>
            <a:r>
              <a:rPr lang="en-US" sz="1800" b="1" dirty="0"/>
              <a:t>Answer</a:t>
            </a:r>
            <a:r>
              <a:rPr lang="en-US" sz="1800" dirty="0"/>
              <a:t> to </a:t>
            </a:r>
            <a:r>
              <a:rPr lang="en-US" sz="1800" b="1" dirty="0"/>
              <a:t>Scenario 2: </a:t>
            </a:r>
            <a:r>
              <a:rPr lang="en-US" sz="1800" dirty="0"/>
              <a:t>This is </a:t>
            </a:r>
            <a:r>
              <a:rPr lang="en-US" sz="1800" b="1" dirty="0"/>
              <a:t>not a HIPAA violation. </a:t>
            </a:r>
            <a:r>
              <a:rPr lang="en-US" sz="1800" dirty="0"/>
              <a:t>The date was 1994 before HIPAA was enacted. However, the family members complained, and the laboratory techs were reprimanded</a:t>
            </a:r>
          </a:p>
          <a:p>
            <a:pPr marL="0" indent="0">
              <a:buNone/>
            </a:pPr>
            <a:endParaRPr lang="en-US" sz="14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9837991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8"/>
            <a:ext cx="8229600" cy="1143000"/>
          </a:xfrm>
        </p:spPr>
        <p:txBody>
          <a:bodyPr>
            <a:normAutofit/>
          </a:bodyPr>
          <a:lstStyle/>
          <a:p>
            <a:r>
              <a:rPr lang="en-US" sz="3200" b="1" dirty="0">
                <a:solidFill>
                  <a:srgbClr val="FF0000"/>
                </a:solidFill>
              </a:rPr>
              <a:t>EMR (Electronic Medical Record) versus EHR (Electronic Health Record) YIKES!</a:t>
            </a:r>
          </a:p>
        </p:txBody>
      </p:sp>
      <p:sp>
        <p:nvSpPr>
          <p:cNvPr id="3" name="Content Placeholder 2"/>
          <p:cNvSpPr>
            <a:spLocks noGrp="1"/>
          </p:cNvSpPr>
          <p:nvPr>
            <p:ph idx="1"/>
          </p:nvPr>
        </p:nvSpPr>
        <p:spPr>
          <a:xfrm>
            <a:off x="457200" y="1165728"/>
            <a:ext cx="8229600" cy="5692272"/>
          </a:xfrm>
        </p:spPr>
        <p:txBody>
          <a:bodyPr>
            <a:normAutofit fontScale="92500" lnSpcReduction="20000"/>
          </a:bodyPr>
          <a:lstStyle/>
          <a:p>
            <a:r>
              <a:rPr lang="en-US" dirty="0"/>
              <a:t>These are not interchangeable!!!!!</a:t>
            </a:r>
          </a:p>
          <a:p>
            <a:r>
              <a:rPr lang="en-US" dirty="0"/>
              <a:t>What is the </a:t>
            </a:r>
            <a:r>
              <a:rPr lang="en-US" dirty="0" smtClean="0"/>
              <a:t>difference between them?</a:t>
            </a:r>
            <a:endParaRPr lang="en-US" dirty="0"/>
          </a:p>
          <a:p>
            <a:pPr lvl="1"/>
            <a:r>
              <a:rPr lang="en-US" dirty="0"/>
              <a:t>EMRs are the digital versions of paper charts in the physician’s office. It comprises  the medical and treatment history of the patient in one office. Sometimes </a:t>
            </a:r>
            <a:r>
              <a:rPr lang="mr-IN" dirty="0"/>
              <a:t>–</a:t>
            </a:r>
            <a:r>
              <a:rPr lang="en-US" dirty="0"/>
              <a:t> no better than a hard copy of patient records</a:t>
            </a:r>
          </a:p>
          <a:p>
            <a:pPr lvl="1"/>
            <a:r>
              <a:rPr lang="en-US" dirty="0"/>
              <a:t>EHRs do all of that and more. They stress the patient’s total health </a:t>
            </a:r>
            <a:r>
              <a:rPr lang="mr-IN" dirty="0"/>
              <a:t>–</a:t>
            </a:r>
            <a:r>
              <a:rPr lang="en-US" dirty="0"/>
              <a:t> more than just the medical info obtained in the physician’s office. They are meant to share information with other health care providers (think laboratory, other doctors, and radiology, etc.) EHRs are intended to be kept by all people involved with the patient including the patient. Now </a:t>
            </a:r>
            <a:r>
              <a:rPr lang="mr-IN" dirty="0"/>
              <a:t>–</a:t>
            </a:r>
            <a:r>
              <a:rPr lang="en-US" dirty="0"/>
              <a:t> what do we have?  We have a team of all the clinicians involved in the patient’s well being</a:t>
            </a:r>
          </a:p>
        </p:txBody>
      </p:sp>
    </p:spTree>
    <p:extLst>
      <p:ext uri="{BB962C8B-B14F-4D97-AF65-F5344CB8AC3E}">
        <p14:creationId xmlns:p14="http://schemas.microsoft.com/office/powerpoint/2010/main" val="36818215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48" y="22728"/>
            <a:ext cx="8130551" cy="911440"/>
          </a:xfrm>
        </p:spPr>
        <p:txBody>
          <a:bodyPr>
            <a:normAutofit/>
          </a:bodyPr>
          <a:lstStyle/>
          <a:p>
            <a:r>
              <a:rPr lang="en-US" b="1" dirty="0">
                <a:solidFill>
                  <a:srgbClr val="FF0000"/>
                </a:solidFill>
              </a:rPr>
              <a:t>EMR versus EHR Cont.</a:t>
            </a:r>
            <a:endParaRPr lang="en-US" dirty="0"/>
          </a:p>
        </p:txBody>
      </p:sp>
      <p:sp>
        <p:nvSpPr>
          <p:cNvPr id="3" name="Content Placeholder 2"/>
          <p:cNvSpPr>
            <a:spLocks noGrp="1"/>
          </p:cNvSpPr>
          <p:nvPr>
            <p:ph idx="1"/>
          </p:nvPr>
        </p:nvSpPr>
        <p:spPr>
          <a:xfrm>
            <a:off x="556248" y="965656"/>
            <a:ext cx="8130552" cy="5594512"/>
          </a:xfrm>
        </p:spPr>
        <p:txBody>
          <a:bodyPr>
            <a:normAutofit fontScale="85000" lnSpcReduction="20000"/>
          </a:bodyPr>
          <a:lstStyle/>
          <a:p>
            <a:pPr marL="0" indent="0">
              <a:buNone/>
            </a:pPr>
            <a:r>
              <a:rPr lang="en-US" dirty="0"/>
              <a:t>Many things have become common in the last several years with EHRs</a:t>
            </a:r>
          </a:p>
          <a:p>
            <a:pPr marL="0" indent="0">
              <a:buNone/>
            </a:pPr>
            <a:r>
              <a:rPr lang="en-US" dirty="0"/>
              <a:t> Patient Portals </a:t>
            </a:r>
            <a:r>
              <a:rPr lang="mr-IN" dirty="0"/>
              <a:t>–</a:t>
            </a:r>
            <a:r>
              <a:rPr lang="en-US" dirty="0"/>
              <a:t> patients can communicate with the nurses and doctors of a group. Patients can also see the results concerning the latest visit </a:t>
            </a:r>
            <a:r>
              <a:rPr lang="mr-IN" dirty="0"/>
              <a:t>–</a:t>
            </a:r>
            <a:r>
              <a:rPr lang="en-US" dirty="0"/>
              <a:t>lab results, medication, etc.</a:t>
            </a:r>
          </a:p>
          <a:p>
            <a:r>
              <a:rPr lang="en-US" dirty="0"/>
              <a:t>Pharmacists can see the medications prescribed by a physician to the patient. Therefore, any contraindicated medications can be flagged</a:t>
            </a:r>
          </a:p>
          <a:p>
            <a:r>
              <a:rPr lang="en-US" dirty="0"/>
              <a:t>To summarize, both are digital records of patient’s medical information. An EMR is considered a digital version of a patient’s chart. The EHR contains the patient’s records from different doctors and facilities to provide a long-term all-inclusive view into the patient</a:t>
            </a:r>
          </a:p>
        </p:txBody>
      </p:sp>
    </p:spTree>
    <p:extLst>
      <p:ext uri="{BB962C8B-B14F-4D97-AF65-F5344CB8AC3E}">
        <p14:creationId xmlns:p14="http://schemas.microsoft.com/office/powerpoint/2010/main" val="39960622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Some parts of an EMR and EHR </a:t>
            </a:r>
            <a:endParaRPr lang="en-US" dirty="0"/>
          </a:p>
        </p:txBody>
      </p:sp>
      <p:sp>
        <p:nvSpPr>
          <p:cNvPr id="3" name="Content Placeholder 2"/>
          <p:cNvSpPr>
            <a:spLocks noGrp="1"/>
          </p:cNvSpPr>
          <p:nvPr>
            <p:ph idx="1"/>
          </p:nvPr>
        </p:nvSpPr>
        <p:spPr>
          <a:xfrm>
            <a:off x="535258" y="1306305"/>
            <a:ext cx="8151541" cy="5453291"/>
          </a:xfrm>
        </p:spPr>
        <p:txBody>
          <a:bodyPr>
            <a:normAutofit fontScale="85000" lnSpcReduction="10000"/>
          </a:bodyPr>
          <a:lstStyle/>
          <a:p>
            <a:r>
              <a:rPr lang="en-US" sz="3300" dirty="0"/>
              <a:t>Diagnostic tests - help physicians remember results outside of normal values</a:t>
            </a:r>
          </a:p>
          <a:p>
            <a:r>
              <a:rPr lang="en-US" sz="3300" dirty="0"/>
              <a:t>History and Physical </a:t>
            </a:r>
            <a:r>
              <a:rPr lang="mr-IN" sz="3300" dirty="0"/>
              <a:t>–</a:t>
            </a:r>
            <a:r>
              <a:rPr lang="en-US" sz="3300" dirty="0"/>
              <a:t> A medical record covers the lifetime of a patient </a:t>
            </a:r>
            <a:r>
              <a:rPr lang="mr-IN" sz="3300" dirty="0"/>
              <a:t>–</a:t>
            </a:r>
            <a:r>
              <a:rPr lang="en-US" sz="3300" dirty="0"/>
              <a:t> a record that is longitudinal from which reports can be created over time</a:t>
            </a:r>
          </a:p>
          <a:p>
            <a:r>
              <a:rPr lang="en-US" sz="3300" dirty="0"/>
              <a:t>Medications</a:t>
            </a:r>
          </a:p>
          <a:p>
            <a:r>
              <a:rPr lang="en-US" sz="3300" dirty="0"/>
              <a:t>Demographics </a:t>
            </a:r>
            <a:r>
              <a:rPr lang="mr-IN" sz="3300" dirty="0"/>
              <a:t>–</a:t>
            </a:r>
            <a:r>
              <a:rPr lang="en-US" sz="3300" dirty="0"/>
              <a:t> to include age, race, gender, ethnicity, etc. When demographics are understood, decisions can be made based on a patient’s needs</a:t>
            </a:r>
          </a:p>
          <a:p>
            <a:r>
              <a:rPr lang="en-US" sz="3300" dirty="0"/>
              <a:t>Treatment plan </a:t>
            </a:r>
            <a:r>
              <a:rPr lang="mr-IN" sz="3300" dirty="0"/>
              <a:t>–</a:t>
            </a:r>
            <a:r>
              <a:rPr lang="en-US" sz="3300" dirty="0"/>
              <a:t> a living document following the patient throughout the healthcare systems which shows growth toward patient goals. </a:t>
            </a:r>
          </a:p>
          <a:p>
            <a:endParaRPr lang="en-US" dirty="0"/>
          </a:p>
        </p:txBody>
      </p:sp>
    </p:spTree>
    <p:extLst>
      <p:ext uri="{BB962C8B-B14F-4D97-AF65-F5344CB8AC3E}">
        <p14:creationId xmlns:p14="http://schemas.microsoft.com/office/powerpoint/2010/main" val="13690385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34" y="274637"/>
            <a:ext cx="8319466" cy="1325563"/>
          </a:xfrm>
        </p:spPr>
        <p:txBody>
          <a:bodyPr>
            <a:normAutofit/>
          </a:bodyPr>
          <a:lstStyle/>
          <a:p>
            <a:r>
              <a:rPr lang="en-US" sz="3200" b="1" dirty="0">
                <a:solidFill>
                  <a:srgbClr val="FF0000"/>
                </a:solidFill>
              </a:rPr>
              <a:t>Health Informatics/ Health Information Management/Medical Office Procedures</a:t>
            </a:r>
            <a:endParaRPr lang="en-US" sz="3200" dirty="0"/>
          </a:p>
        </p:txBody>
      </p:sp>
      <p:sp>
        <p:nvSpPr>
          <p:cNvPr id="3" name="Content Placeholder 2"/>
          <p:cNvSpPr>
            <a:spLocks noGrp="1"/>
          </p:cNvSpPr>
          <p:nvPr>
            <p:ph idx="1"/>
          </p:nvPr>
        </p:nvSpPr>
        <p:spPr>
          <a:xfrm>
            <a:off x="457200" y="1600201"/>
            <a:ext cx="8337832" cy="4525963"/>
          </a:xfrm>
        </p:spPr>
        <p:txBody>
          <a:bodyPr>
            <a:normAutofit fontScale="92500" lnSpcReduction="10000"/>
          </a:bodyPr>
          <a:lstStyle/>
          <a:p>
            <a:pPr marL="0" indent="0" algn="ctr">
              <a:buNone/>
            </a:pPr>
            <a:r>
              <a:rPr lang="en-US" dirty="0"/>
              <a:t>Who can explain the difference?</a:t>
            </a:r>
          </a:p>
          <a:p>
            <a:r>
              <a:rPr lang="en-US" dirty="0"/>
              <a:t>What is health informatics? Simply, a phrase that describes acquiring, storing, retrieving and using a patient’s health information to support cooperation among the patient’s different healthcare providers. This relatively new field connects information technology, communication, and the healthcare occupations. Ultimately, this becomes a digital format, and it is used in order to better the well-being of the patient</a:t>
            </a:r>
          </a:p>
          <a:p>
            <a:endParaRPr lang="en-US" dirty="0"/>
          </a:p>
          <a:p>
            <a:pPr marL="0" indent="0">
              <a:buNone/>
            </a:pPr>
            <a:endParaRPr lang="en-US" dirty="0"/>
          </a:p>
        </p:txBody>
      </p:sp>
    </p:spTree>
    <p:extLst>
      <p:ext uri="{BB962C8B-B14F-4D97-AF65-F5344CB8AC3E}">
        <p14:creationId xmlns:p14="http://schemas.microsoft.com/office/powerpoint/2010/main" val="14742159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n-lt"/>
              </a:rPr>
              <a:t>General Disclaimers</a:t>
            </a:r>
            <a:endParaRPr lang="en-US" dirty="0">
              <a:latin typeface="+mn-lt"/>
            </a:endParaRPr>
          </a:p>
        </p:txBody>
      </p:sp>
      <p:sp>
        <p:nvSpPr>
          <p:cNvPr id="3" name="Content Placeholder 2"/>
          <p:cNvSpPr>
            <a:spLocks noGrp="1"/>
          </p:cNvSpPr>
          <p:nvPr>
            <p:ph idx="1"/>
          </p:nvPr>
        </p:nvSpPr>
        <p:spPr/>
        <p:txBody>
          <a:bodyPr>
            <a:normAutofit fontScale="70000" lnSpcReduction="20000"/>
          </a:bodyPr>
          <a:lstStyle/>
          <a:p>
            <a:r>
              <a:rPr lang="en-US" dirty="0"/>
              <a:t>The lessons we are teaching can be found in multiple courses and are often </a:t>
            </a:r>
            <a:r>
              <a:rPr lang="en-US" b="1" dirty="0"/>
              <a:t>Repeating</a:t>
            </a:r>
            <a:r>
              <a:rPr lang="en-US" dirty="0"/>
              <a:t> standards; therefore, some of our ideas may have been done in previous courses</a:t>
            </a:r>
          </a:p>
          <a:p>
            <a:r>
              <a:rPr lang="en-US" dirty="0"/>
              <a:t>Yes, we have always said the everything old is new again. We are experienced teachers that have taken some old ideas and modernized and improved on them. However, for the most part these ideas are “brand, spanking” new </a:t>
            </a:r>
          </a:p>
          <a:p>
            <a:r>
              <a:rPr lang="en-US" dirty="0"/>
              <a:t>Safety is </a:t>
            </a:r>
            <a:r>
              <a:rPr lang="en-US" dirty="0" smtClean="0"/>
              <a:t>of the utmost</a:t>
            </a:r>
            <a:r>
              <a:rPr lang="en-US" dirty="0"/>
              <a:t>. Make sure students are monitored at all times when performing activities. There might not be many or any of these types of activities </a:t>
            </a:r>
          </a:p>
          <a:p>
            <a:r>
              <a:rPr lang="en-US" dirty="0"/>
              <a:t>Before performing and after every activity make sure you stress to your students their hands should be washed </a:t>
            </a:r>
          </a:p>
          <a:p>
            <a:r>
              <a:rPr lang="en-US" dirty="0"/>
              <a:t>Rubrics should be used only if they apply to you and your class. Sometimes, the teachers have skills sheets/competencies which are better suited to evaluate students</a:t>
            </a:r>
          </a:p>
          <a:p>
            <a:endParaRPr lang="en-US" dirty="0"/>
          </a:p>
        </p:txBody>
      </p:sp>
    </p:spTree>
    <p:extLst>
      <p:ext uri="{BB962C8B-B14F-4D97-AF65-F5344CB8AC3E}">
        <p14:creationId xmlns:p14="http://schemas.microsoft.com/office/powerpoint/2010/main" val="27908386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970"/>
            <a:ext cx="8337832" cy="923672"/>
          </a:xfrm>
        </p:spPr>
        <p:txBody>
          <a:bodyPr>
            <a:normAutofit fontScale="90000"/>
          </a:bodyPr>
          <a:lstStyle/>
          <a:p>
            <a:r>
              <a:rPr lang="en-US" b="1" dirty="0">
                <a:solidFill>
                  <a:srgbClr val="FF0000"/>
                </a:solidFill>
              </a:rPr>
              <a:t>Health Information Technology (HIT)</a:t>
            </a:r>
            <a:endParaRPr lang="en-US" dirty="0"/>
          </a:p>
        </p:txBody>
      </p:sp>
      <p:sp>
        <p:nvSpPr>
          <p:cNvPr id="3" name="Content Placeholder 2"/>
          <p:cNvSpPr>
            <a:spLocks noGrp="1"/>
          </p:cNvSpPr>
          <p:nvPr>
            <p:ph idx="1"/>
          </p:nvPr>
        </p:nvSpPr>
        <p:spPr>
          <a:xfrm>
            <a:off x="325353" y="1064891"/>
            <a:ext cx="8361447" cy="5400811"/>
          </a:xfrm>
        </p:spPr>
        <p:txBody>
          <a:bodyPr>
            <a:normAutofit/>
          </a:bodyPr>
          <a:lstStyle/>
          <a:p>
            <a:pPr marL="0" indent="0" algn="ctr">
              <a:buNone/>
            </a:pPr>
            <a:r>
              <a:rPr lang="en-US" b="1" dirty="0"/>
              <a:t>Do not think so much about this</a:t>
            </a:r>
          </a:p>
          <a:p>
            <a:r>
              <a:rPr lang="en-US" dirty="0"/>
              <a:t>This can be as simple as checking in patients electronically, or updating their medical records, or even sending information such as blood work to a patient in the portal</a:t>
            </a:r>
          </a:p>
          <a:p>
            <a:r>
              <a:rPr lang="en-US" dirty="0"/>
              <a:t>HIT is the part of healthcare that supervises the different technology systems that healthcare providers use to handle patient information</a:t>
            </a:r>
          </a:p>
          <a:p>
            <a:r>
              <a:rPr lang="en-US" dirty="0"/>
              <a:t>This could be private facilities as well as public clinics, hospitals, and doctor’s offices</a:t>
            </a:r>
          </a:p>
          <a:p>
            <a:endParaRPr lang="en-US" dirty="0"/>
          </a:p>
          <a:p>
            <a:endParaRPr lang="en-US" dirty="0"/>
          </a:p>
        </p:txBody>
      </p:sp>
    </p:spTree>
    <p:extLst>
      <p:ext uri="{BB962C8B-B14F-4D97-AF65-F5344CB8AC3E}">
        <p14:creationId xmlns:p14="http://schemas.microsoft.com/office/powerpoint/2010/main" val="31362441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68" y="106698"/>
            <a:ext cx="8337832" cy="953426"/>
          </a:xfrm>
        </p:spPr>
        <p:txBody>
          <a:bodyPr>
            <a:normAutofit/>
          </a:bodyPr>
          <a:lstStyle/>
          <a:p>
            <a:r>
              <a:rPr lang="en-US" sz="3600" b="1" dirty="0">
                <a:solidFill>
                  <a:srgbClr val="FF0000"/>
                </a:solidFill>
              </a:rPr>
              <a:t>Health Information Technology (HIT) Cont.</a:t>
            </a:r>
            <a:endParaRPr lang="en-US" sz="3600" dirty="0"/>
          </a:p>
        </p:txBody>
      </p:sp>
      <p:sp>
        <p:nvSpPr>
          <p:cNvPr id="3" name="Content Placeholder 2"/>
          <p:cNvSpPr>
            <a:spLocks noGrp="1"/>
          </p:cNvSpPr>
          <p:nvPr>
            <p:ph idx="1"/>
          </p:nvPr>
        </p:nvSpPr>
        <p:spPr>
          <a:xfrm>
            <a:off x="348968" y="1060123"/>
            <a:ext cx="8229600" cy="5605007"/>
          </a:xfrm>
        </p:spPr>
        <p:txBody>
          <a:bodyPr>
            <a:normAutofit fontScale="85000" lnSpcReduction="10000"/>
          </a:bodyPr>
          <a:lstStyle/>
          <a:p>
            <a:pPr marL="0" indent="0" algn="ctr">
              <a:buNone/>
            </a:pPr>
            <a:r>
              <a:rPr lang="en-US" dirty="0"/>
              <a:t>Here’s the confusing part (to me)</a:t>
            </a:r>
          </a:p>
          <a:p>
            <a:r>
              <a:rPr lang="en-US" dirty="0"/>
              <a:t>HIT uses technology such as EHRs including technology tools which allow patients to meet their health goals such as dieting, controlling blood pressure, exercising, etc. </a:t>
            </a:r>
          </a:p>
          <a:p>
            <a:r>
              <a:rPr lang="en-US" dirty="0"/>
              <a:t>Patients are given more power over their health through different applications and improved access to information. Increase advances in this field are allowing peoples of the health care team have better communication</a:t>
            </a:r>
          </a:p>
          <a:p>
            <a:r>
              <a:rPr lang="en-US" dirty="0"/>
              <a:t>Completely different roles in HIT other than focusing on patients is traditional technology work </a:t>
            </a:r>
            <a:r>
              <a:rPr lang="mr-IN" dirty="0"/>
              <a:t>–</a:t>
            </a:r>
            <a:r>
              <a:rPr lang="en-US" dirty="0"/>
              <a:t> maintaining computers, maintaining HIPAA with encryption of records, designing computer networks </a:t>
            </a:r>
          </a:p>
          <a:p>
            <a:endParaRPr lang="en-US" dirty="0"/>
          </a:p>
        </p:txBody>
      </p:sp>
    </p:spTree>
    <p:extLst>
      <p:ext uri="{BB962C8B-B14F-4D97-AF65-F5344CB8AC3E}">
        <p14:creationId xmlns:p14="http://schemas.microsoft.com/office/powerpoint/2010/main" val="1297917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0000"/>
                </a:solidFill>
              </a:rPr>
              <a:t>Health Information Technology (HIT) Cont.</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a:t>Bottom line right here -  HIT presents many opportunities for improving and changing healthcare from soup to nuts </a:t>
            </a:r>
            <a:r>
              <a:rPr lang="mr-IN" dirty="0"/>
              <a:t>–</a:t>
            </a:r>
            <a:r>
              <a:rPr lang="en-US" dirty="0"/>
              <a:t> decreasing human error, improving clinical outcomes, tracking patient information over time, etc.</a:t>
            </a:r>
          </a:p>
          <a:p>
            <a:r>
              <a:rPr lang="en-US" dirty="0"/>
              <a:t>OK </a:t>
            </a:r>
            <a:r>
              <a:rPr lang="mr-IN" dirty="0"/>
              <a:t>–</a:t>
            </a:r>
            <a:r>
              <a:rPr lang="en-US" dirty="0"/>
              <a:t> last time. The difference between health informatics and health information technology is that informatics is concerned with managing the databases of patients, whereas health information is affected with managing the data</a:t>
            </a:r>
          </a:p>
        </p:txBody>
      </p:sp>
    </p:spTree>
    <p:extLst>
      <p:ext uri="{BB962C8B-B14F-4D97-AF65-F5344CB8AC3E}">
        <p14:creationId xmlns:p14="http://schemas.microsoft.com/office/powerpoint/2010/main" val="4648114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49" y="136451"/>
            <a:ext cx="8784536" cy="1463749"/>
          </a:xfrm>
        </p:spPr>
        <p:txBody>
          <a:bodyPr>
            <a:noAutofit/>
          </a:bodyPr>
          <a:lstStyle/>
          <a:p>
            <a:r>
              <a:rPr lang="en-US" sz="3600" b="1" dirty="0">
                <a:solidFill>
                  <a:srgbClr val="FF0000"/>
                </a:solidFill>
              </a:rPr>
              <a:t>Telemedicine standard which will combine with many other standards in this </a:t>
            </a:r>
            <a:r>
              <a:rPr lang="en-US" sz="3600" b="1" dirty="0" smtClean="0">
                <a:solidFill>
                  <a:srgbClr val="FF0000"/>
                </a:solidFill>
              </a:rPr>
              <a:t>PowerPoint</a:t>
            </a:r>
            <a:endParaRPr lang="en-US" sz="3600" b="1" dirty="0">
              <a:solidFill>
                <a:srgbClr val="FF0000"/>
              </a:solidFill>
            </a:endParaRPr>
          </a:p>
        </p:txBody>
      </p:sp>
      <p:sp>
        <p:nvSpPr>
          <p:cNvPr id="3" name="Content Placeholder 2"/>
          <p:cNvSpPr>
            <a:spLocks noGrp="1"/>
          </p:cNvSpPr>
          <p:nvPr>
            <p:ph idx="1"/>
          </p:nvPr>
        </p:nvSpPr>
        <p:spPr>
          <a:xfrm>
            <a:off x="457200" y="1636456"/>
            <a:ext cx="8229600" cy="5022945"/>
          </a:xfrm>
        </p:spPr>
        <p:txBody>
          <a:bodyPr>
            <a:normAutofit fontScale="70000" lnSpcReduction="20000"/>
          </a:bodyPr>
          <a:lstStyle/>
          <a:p>
            <a:pPr marL="0" indent="0">
              <a:buNone/>
            </a:pPr>
            <a:r>
              <a:rPr lang="en-US" sz="3400" dirty="0"/>
              <a:t>What is telemedicine? </a:t>
            </a:r>
          </a:p>
          <a:p>
            <a:r>
              <a:rPr lang="en-US" sz="3400" dirty="0"/>
              <a:t>Permits healthcare providers to access, diagnose and treat patients from a distance using telecommunications technology. This uses real-time telemedicine which makes it easy to do a doctor-patient visit anytime, or anywhere. This is sometimes interchanged with telehealth. But telehealth is a broader term than telemedicine, and in addition to telemedicine it also includes continuing medical education online and consumer type applications. There are basically three main categories of telemedicine. The one we will concentrate on is: </a:t>
            </a:r>
          </a:p>
          <a:p>
            <a:pPr lvl="1"/>
            <a:r>
              <a:rPr lang="en-US" sz="3400" dirty="0"/>
              <a:t>Teleconsultation – this is an online visit where a consultation between the doctor and patient take place (or in the days of Covid – PTs, OTs, SLPs, and many others). This is usually done by videoconferencing technology. Some of these include Zoom, Mend, Doxy.me, etc.</a:t>
            </a:r>
          </a:p>
          <a:p>
            <a:endParaRPr lang="en-US" sz="3400" dirty="0"/>
          </a:p>
          <a:p>
            <a:endParaRPr lang="en-US" dirty="0"/>
          </a:p>
        </p:txBody>
      </p:sp>
    </p:spTree>
    <p:extLst>
      <p:ext uri="{BB962C8B-B14F-4D97-AF65-F5344CB8AC3E}">
        <p14:creationId xmlns:p14="http://schemas.microsoft.com/office/powerpoint/2010/main" val="25202466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754" y="274638"/>
            <a:ext cx="8141046" cy="974418"/>
          </a:xfrm>
        </p:spPr>
        <p:txBody>
          <a:bodyPr/>
          <a:lstStyle/>
          <a:p>
            <a:r>
              <a:rPr lang="en-US" b="1" dirty="0">
                <a:solidFill>
                  <a:srgbClr val="FF0000"/>
                </a:solidFill>
              </a:rPr>
              <a:t>Telemedicine </a:t>
            </a:r>
            <a:r>
              <a:rPr lang="mr-IN" b="1" dirty="0">
                <a:solidFill>
                  <a:srgbClr val="FF0000"/>
                </a:solidFill>
              </a:rPr>
              <a:t>–</a:t>
            </a:r>
            <a:r>
              <a:rPr lang="en-US" b="1" dirty="0">
                <a:solidFill>
                  <a:srgbClr val="FF0000"/>
                </a:solidFill>
              </a:rPr>
              <a:t> the ins and outs</a:t>
            </a:r>
            <a:endParaRPr lang="en-US" dirty="0"/>
          </a:p>
        </p:txBody>
      </p:sp>
      <p:sp>
        <p:nvSpPr>
          <p:cNvPr id="3" name="Content Placeholder 2"/>
          <p:cNvSpPr>
            <a:spLocks noGrp="1"/>
          </p:cNvSpPr>
          <p:nvPr>
            <p:ph idx="1"/>
          </p:nvPr>
        </p:nvSpPr>
        <p:spPr>
          <a:xfrm>
            <a:off x="440800" y="1232832"/>
            <a:ext cx="8334553" cy="5474284"/>
          </a:xfrm>
        </p:spPr>
        <p:txBody>
          <a:bodyPr>
            <a:normAutofit fontScale="92500"/>
          </a:bodyPr>
          <a:lstStyle/>
          <a:p>
            <a:r>
              <a:rPr lang="en-US" dirty="0"/>
              <a:t>An appointment must be made with the healthcare provider. This can be done by scheduling an appointment (old school), going on the portal, or through the provider’s webpage</a:t>
            </a:r>
          </a:p>
          <a:p>
            <a:r>
              <a:rPr lang="en-US" dirty="0"/>
              <a:t>The patient will receive a text message with a link asking the patient to join with the provider in a secure conference call</a:t>
            </a:r>
          </a:p>
          <a:p>
            <a:r>
              <a:rPr lang="en-US" dirty="0"/>
              <a:t>The patient will either be connected to the physician or to a nurse or medical assistant who will ask some basic questions before being joined by the physician or healthcare provider</a:t>
            </a:r>
          </a:p>
        </p:txBody>
      </p:sp>
    </p:spTree>
    <p:extLst>
      <p:ext uri="{BB962C8B-B14F-4D97-AF65-F5344CB8AC3E}">
        <p14:creationId xmlns:p14="http://schemas.microsoft.com/office/powerpoint/2010/main" val="42623848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Telemedicine </a:t>
            </a:r>
            <a:r>
              <a:rPr lang="mr-IN" b="1" dirty="0">
                <a:solidFill>
                  <a:srgbClr val="FF0000"/>
                </a:solidFill>
              </a:rPr>
              <a:t>–</a:t>
            </a:r>
            <a:r>
              <a:rPr lang="en-US" b="1" dirty="0">
                <a:solidFill>
                  <a:srgbClr val="FF0000"/>
                </a:solidFill>
              </a:rPr>
              <a:t> the ins and outs - continued</a:t>
            </a:r>
            <a:endParaRPr lang="en-US" dirty="0"/>
          </a:p>
        </p:txBody>
      </p:sp>
      <p:sp>
        <p:nvSpPr>
          <p:cNvPr id="3" name="Content Placeholder 2"/>
          <p:cNvSpPr>
            <a:spLocks noGrp="1"/>
          </p:cNvSpPr>
          <p:nvPr>
            <p:ph idx="1"/>
          </p:nvPr>
        </p:nvSpPr>
        <p:spPr>
          <a:xfrm>
            <a:off x="457200" y="1418199"/>
            <a:ext cx="8229600" cy="5115846"/>
          </a:xfrm>
        </p:spPr>
        <p:txBody>
          <a:bodyPr>
            <a:normAutofit lnSpcReduction="10000"/>
          </a:bodyPr>
          <a:lstStyle/>
          <a:p>
            <a:pPr marL="0" indent="0">
              <a:buNone/>
            </a:pPr>
            <a:r>
              <a:rPr lang="en-US" sz="3000" b="1" dirty="0"/>
              <a:t>Questions????</a:t>
            </a:r>
          </a:p>
          <a:p>
            <a:pPr marL="0" indent="0">
              <a:buNone/>
            </a:pPr>
            <a:r>
              <a:rPr lang="en-US" sz="3000" dirty="0"/>
              <a:t>Its pretty simple </a:t>
            </a:r>
            <a:r>
              <a:rPr lang="mr-IN" sz="3000" dirty="0"/>
              <a:t>–</a:t>
            </a:r>
            <a:r>
              <a:rPr lang="en-US" sz="3000" dirty="0"/>
              <a:t> but what are the logistics?</a:t>
            </a:r>
          </a:p>
          <a:p>
            <a:r>
              <a:rPr lang="en-US" sz="3000" dirty="0"/>
              <a:t>If you are an established patient, the physician should have your chart during the visit</a:t>
            </a:r>
          </a:p>
          <a:p>
            <a:r>
              <a:rPr lang="en-US" sz="3000" dirty="0"/>
              <a:t>New patients will fill out forms on-line or can get the forms sent to them via US mail (old school) </a:t>
            </a:r>
          </a:p>
          <a:p>
            <a:r>
              <a:rPr lang="en-US" sz="3000" dirty="0"/>
              <a:t>Patients might have to answer questions such as vital signs, height and weight, etc. </a:t>
            </a:r>
          </a:p>
          <a:p>
            <a:r>
              <a:rPr lang="en-US" sz="3000" dirty="0"/>
              <a:t>The office person might take your payment information and insurance before or after appointment</a:t>
            </a:r>
          </a:p>
          <a:p>
            <a:endParaRPr lang="en-US" dirty="0"/>
          </a:p>
        </p:txBody>
      </p:sp>
    </p:spTree>
    <p:extLst>
      <p:ext uri="{BB962C8B-B14F-4D97-AF65-F5344CB8AC3E}">
        <p14:creationId xmlns:p14="http://schemas.microsoft.com/office/powerpoint/2010/main" val="14626467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78575" cy="799930"/>
          </a:xfrm>
        </p:spPr>
        <p:txBody>
          <a:bodyPr>
            <a:normAutofit fontScale="90000"/>
          </a:bodyPr>
          <a:lstStyle/>
          <a:p>
            <a:r>
              <a:rPr lang="en-US" b="1" dirty="0">
                <a:solidFill>
                  <a:srgbClr val="FF0000"/>
                </a:solidFill>
              </a:rPr>
              <a:t>Telemedicine </a:t>
            </a:r>
            <a:r>
              <a:rPr lang="mr-IN" b="1" dirty="0">
                <a:solidFill>
                  <a:srgbClr val="FF0000"/>
                </a:solidFill>
              </a:rPr>
              <a:t>–</a:t>
            </a:r>
            <a:r>
              <a:rPr lang="en-US" b="1" dirty="0">
                <a:solidFill>
                  <a:srgbClr val="FF0000"/>
                </a:solidFill>
              </a:rPr>
              <a:t> the ins and outs - cont.</a:t>
            </a:r>
            <a:endParaRPr lang="en-US" dirty="0"/>
          </a:p>
        </p:txBody>
      </p:sp>
      <p:sp>
        <p:nvSpPr>
          <p:cNvPr id="3" name="Content Placeholder 2"/>
          <p:cNvSpPr>
            <a:spLocks noGrp="1"/>
          </p:cNvSpPr>
          <p:nvPr>
            <p:ph idx="1"/>
          </p:nvPr>
        </p:nvSpPr>
        <p:spPr>
          <a:xfrm>
            <a:off x="190503" y="1076292"/>
            <a:ext cx="8911965" cy="5781708"/>
          </a:xfrm>
        </p:spPr>
        <p:txBody>
          <a:bodyPr>
            <a:normAutofit fontScale="92500" lnSpcReduction="20000"/>
          </a:bodyPr>
          <a:lstStyle/>
          <a:p>
            <a:r>
              <a:rPr lang="en-US" sz="3400" dirty="0"/>
              <a:t>Next </a:t>
            </a:r>
            <a:r>
              <a:rPr lang="mr-IN" sz="3400" dirty="0"/>
              <a:t>–</a:t>
            </a:r>
            <a:r>
              <a:rPr lang="en-US" sz="3400" dirty="0"/>
              <a:t> is your appointment. The health provider asks about problems, health, injuries, family history, etc.</a:t>
            </a:r>
          </a:p>
          <a:p>
            <a:r>
              <a:rPr lang="en-US" sz="3400" dirty="0"/>
              <a:t>Many health providers can easily do a telemedicine visit. For example, a gastroenterologist, family physician, psychiatrist, endocrinologist can, to name a few</a:t>
            </a:r>
          </a:p>
          <a:p>
            <a:r>
              <a:rPr lang="en-US" sz="3400" dirty="0"/>
              <a:t>There are many that cannot. If the patient has a medical condition in which the doctor would need to do a physical examination that could not be done by a telemedicine visit. A physician can order tests for the patient which can be useful, ex. Labs, MRI, X-Rays, and other hospital tests in order to diagnosis a patient</a:t>
            </a:r>
          </a:p>
          <a:p>
            <a:endParaRPr lang="en-US" dirty="0"/>
          </a:p>
        </p:txBody>
      </p:sp>
    </p:spTree>
    <p:extLst>
      <p:ext uri="{BB962C8B-B14F-4D97-AF65-F5344CB8AC3E}">
        <p14:creationId xmlns:p14="http://schemas.microsoft.com/office/powerpoint/2010/main" val="12937716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305"/>
          </a:xfrm>
        </p:spPr>
        <p:txBody>
          <a:bodyPr>
            <a:normAutofit/>
          </a:bodyPr>
          <a:lstStyle/>
          <a:p>
            <a:r>
              <a:rPr lang="en-US" b="1" dirty="0">
                <a:solidFill>
                  <a:srgbClr val="FF0000"/>
                </a:solidFill>
              </a:rPr>
              <a:t>Telemedicine Etiquette</a:t>
            </a:r>
            <a:endParaRPr lang="en-US" dirty="0"/>
          </a:p>
        </p:txBody>
      </p:sp>
      <p:sp>
        <p:nvSpPr>
          <p:cNvPr id="3" name="Content Placeholder 2"/>
          <p:cNvSpPr>
            <a:spLocks noGrp="1"/>
          </p:cNvSpPr>
          <p:nvPr>
            <p:ph idx="1"/>
          </p:nvPr>
        </p:nvSpPr>
        <p:spPr>
          <a:xfrm>
            <a:off x="457200" y="1269943"/>
            <a:ext cx="8229600" cy="5201884"/>
          </a:xfrm>
        </p:spPr>
        <p:txBody>
          <a:bodyPr>
            <a:normAutofit/>
          </a:bodyPr>
          <a:lstStyle/>
          <a:p>
            <a:r>
              <a:rPr lang="en-US" dirty="0"/>
              <a:t>Telemedicine etiquette  must be stressed -  healthcare provider must have a quality webcam and telemedicine platform, professional space set up, webcam at eye level, dress professional, being punctual, knowing the patient’s complaint prior, having the patient’s medical chart ready, engaging the patient, and making sure the patient understands any post-appointment instructions</a:t>
            </a:r>
          </a:p>
          <a:p>
            <a:endParaRPr lang="en-US" dirty="0"/>
          </a:p>
        </p:txBody>
      </p:sp>
    </p:spTree>
    <p:extLst>
      <p:ext uri="{BB962C8B-B14F-4D97-AF65-F5344CB8AC3E}">
        <p14:creationId xmlns:p14="http://schemas.microsoft.com/office/powerpoint/2010/main" val="21035308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748" y="30418"/>
            <a:ext cx="8083052" cy="751086"/>
          </a:xfrm>
        </p:spPr>
        <p:txBody>
          <a:bodyPr>
            <a:normAutofit fontScale="90000"/>
          </a:bodyPr>
          <a:lstStyle/>
          <a:p>
            <a:r>
              <a:rPr lang="en-US" b="1" dirty="0">
                <a:solidFill>
                  <a:srgbClr val="FF0000"/>
                </a:solidFill>
              </a:rPr>
              <a:t>Additional Forms</a:t>
            </a:r>
          </a:p>
        </p:txBody>
      </p:sp>
      <p:pic>
        <p:nvPicPr>
          <p:cNvPr id="6" name="Content Placeholder 5" descr="Screen Shot 2021-01-14 at 2.24.01 PM.png"/>
          <p:cNvPicPr>
            <a:picLocks noGrp="1" noChangeAspect="1"/>
          </p:cNvPicPr>
          <p:nvPr>
            <p:ph idx="1"/>
          </p:nvPr>
        </p:nvPicPr>
        <p:blipFill>
          <a:blip r:embed="rId2">
            <a:extLst>
              <a:ext uri="{28A0092B-C50C-407E-A947-70E740481C1C}">
                <a14:useLocalDpi xmlns:a14="http://schemas.microsoft.com/office/drawing/2010/main" val="0"/>
              </a:ext>
            </a:extLst>
          </a:blip>
          <a:srcRect t="20360" b="20360"/>
          <a:stretch>
            <a:fillRect/>
          </a:stretch>
        </p:blipFill>
        <p:spPr>
          <a:xfrm>
            <a:off x="0" y="1821237"/>
            <a:ext cx="8922482" cy="4907021"/>
          </a:xfrm>
        </p:spPr>
      </p:pic>
      <p:sp>
        <p:nvSpPr>
          <p:cNvPr id="8" name="TextBox 7"/>
          <p:cNvSpPr txBox="1"/>
          <p:nvPr/>
        </p:nvSpPr>
        <p:spPr>
          <a:xfrm>
            <a:off x="603748" y="1451905"/>
            <a:ext cx="1204138" cy="369332"/>
          </a:xfrm>
          <a:prstGeom prst="rect">
            <a:avLst/>
          </a:prstGeom>
          <a:noFill/>
        </p:spPr>
        <p:txBody>
          <a:bodyPr wrap="none" rtlCol="0">
            <a:spAutoFit/>
          </a:bodyPr>
          <a:lstStyle/>
          <a:p>
            <a:r>
              <a:rPr lang="en-US" dirty="0"/>
              <a:t>Contact Us</a:t>
            </a:r>
          </a:p>
        </p:txBody>
      </p:sp>
      <p:sp>
        <p:nvSpPr>
          <p:cNvPr id="9" name="TextBox 8"/>
          <p:cNvSpPr txBox="1"/>
          <p:nvPr/>
        </p:nvSpPr>
        <p:spPr>
          <a:xfrm>
            <a:off x="351539" y="696878"/>
            <a:ext cx="7835350" cy="923330"/>
          </a:xfrm>
          <a:prstGeom prst="rect">
            <a:avLst/>
          </a:prstGeom>
          <a:noFill/>
        </p:spPr>
        <p:txBody>
          <a:bodyPr wrap="none" rtlCol="0">
            <a:spAutoFit/>
          </a:bodyPr>
          <a:lstStyle/>
          <a:p>
            <a:r>
              <a:rPr lang="en-US" dirty="0"/>
              <a:t>This is usually on the health providers website. It can be emailed to the provider </a:t>
            </a:r>
          </a:p>
          <a:p>
            <a:r>
              <a:rPr lang="en-US" dirty="0"/>
              <a:t>Instead of using the phone. A medical office staff member will contact the patient</a:t>
            </a:r>
          </a:p>
          <a:p>
            <a:endParaRPr lang="en-US" dirty="0"/>
          </a:p>
        </p:txBody>
      </p:sp>
      <p:sp>
        <p:nvSpPr>
          <p:cNvPr id="10" name="TextBox 9"/>
          <p:cNvSpPr txBox="1"/>
          <p:nvPr/>
        </p:nvSpPr>
        <p:spPr>
          <a:xfrm>
            <a:off x="603748" y="6389704"/>
            <a:ext cx="774571"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600" dirty="0">
                <a:solidFill>
                  <a:schemeClr val="bg1"/>
                </a:solidFill>
              </a:rPr>
              <a:t>Submit</a:t>
            </a:r>
          </a:p>
        </p:txBody>
      </p:sp>
      <p:sp>
        <p:nvSpPr>
          <p:cNvPr id="11" name="TextBox 10"/>
          <p:cNvSpPr txBox="1"/>
          <p:nvPr/>
        </p:nvSpPr>
        <p:spPr>
          <a:xfrm>
            <a:off x="351539" y="6069865"/>
            <a:ext cx="2454683" cy="246221"/>
          </a:xfrm>
          <a:prstGeom prst="rect">
            <a:avLst/>
          </a:prstGeom>
          <a:noFill/>
        </p:spPr>
        <p:txBody>
          <a:bodyPr wrap="square" rtlCol="0">
            <a:spAutoFit/>
          </a:bodyPr>
          <a:lstStyle/>
          <a:p>
            <a:r>
              <a:rPr lang="en-US" sz="1000" dirty="0"/>
              <a:t>Submission does not guarantee availability</a:t>
            </a:r>
          </a:p>
        </p:txBody>
      </p:sp>
    </p:spTree>
    <p:extLst>
      <p:ext uri="{BB962C8B-B14F-4D97-AF65-F5344CB8AC3E}">
        <p14:creationId xmlns:p14="http://schemas.microsoft.com/office/powerpoint/2010/main" val="39077489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92" y="274638"/>
            <a:ext cx="8100607" cy="775508"/>
          </a:xfrm>
        </p:spPr>
        <p:txBody>
          <a:bodyPr/>
          <a:lstStyle/>
          <a:p>
            <a:r>
              <a:rPr lang="en-US" b="1" dirty="0">
                <a:solidFill>
                  <a:srgbClr val="FF0000"/>
                </a:solidFill>
              </a:rPr>
              <a:t>Patient Portal </a:t>
            </a:r>
          </a:p>
        </p:txBody>
      </p:sp>
      <p:sp>
        <p:nvSpPr>
          <p:cNvPr id="4" name="TextBox 3"/>
          <p:cNvSpPr txBox="1"/>
          <p:nvPr/>
        </p:nvSpPr>
        <p:spPr>
          <a:xfrm>
            <a:off x="109912" y="1111201"/>
            <a:ext cx="8878380" cy="646331"/>
          </a:xfrm>
          <a:prstGeom prst="rect">
            <a:avLst/>
          </a:prstGeom>
          <a:noFill/>
        </p:spPr>
        <p:txBody>
          <a:bodyPr wrap="square" rtlCol="0">
            <a:spAutoFit/>
          </a:bodyPr>
          <a:lstStyle/>
          <a:p>
            <a:pPr marL="285750" indent="-285750">
              <a:buFont typeface="Arial"/>
              <a:buChar char="•"/>
            </a:pPr>
            <a:r>
              <a:rPr lang="en-US" dirty="0"/>
              <a:t>In order to use the portal, the patient has to be sent a link from office, and/or set up an account</a:t>
            </a:r>
          </a:p>
        </p:txBody>
      </p:sp>
      <p:pic>
        <p:nvPicPr>
          <p:cNvPr id="15" name="Content Placeholder 14" descr="Screen Shot 2021-01-14 at 2.23.28 PM.png"/>
          <p:cNvPicPr>
            <a:picLocks noGrp="1" noChangeAspect="1"/>
          </p:cNvPicPr>
          <p:nvPr>
            <p:ph idx="1"/>
          </p:nvPr>
        </p:nvPicPr>
        <p:blipFill>
          <a:blip r:embed="rId2">
            <a:extLst>
              <a:ext uri="{28A0092B-C50C-407E-A947-70E740481C1C}">
                <a14:useLocalDpi xmlns:a14="http://schemas.microsoft.com/office/drawing/2010/main" val="0"/>
              </a:ext>
            </a:extLst>
          </a:blip>
          <a:srcRect t="3731" b="3731"/>
          <a:stretch>
            <a:fillRect/>
          </a:stretch>
        </p:blipFill>
        <p:spPr>
          <a:xfrm>
            <a:off x="4909621" y="1778000"/>
            <a:ext cx="3651250" cy="5080000"/>
          </a:xfrm>
        </p:spPr>
      </p:pic>
    </p:spTree>
    <p:extLst>
      <p:ext uri="{BB962C8B-B14F-4D97-AF65-F5344CB8AC3E}">
        <p14:creationId xmlns:p14="http://schemas.microsoft.com/office/powerpoint/2010/main" val="24584148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n-lt"/>
              </a:rPr>
              <a:t>Standards for this Webinar</a:t>
            </a:r>
            <a:endParaRPr lang="en-US" dirty="0">
              <a:latin typeface="+mn-lt"/>
            </a:endParaRPr>
          </a:p>
        </p:txBody>
      </p:sp>
      <p:sp>
        <p:nvSpPr>
          <p:cNvPr id="3" name="Content Placeholder 2"/>
          <p:cNvSpPr>
            <a:spLocks noGrp="1"/>
          </p:cNvSpPr>
          <p:nvPr>
            <p:ph idx="1"/>
          </p:nvPr>
        </p:nvSpPr>
        <p:spPr>
          <a:xfrm>
            <a:off x="457200" y="1343523"/>
            <a:ext cx="8229600" cy="4930231"/>
          </a:xfrm>
        </p:spPr>
        <p:txBody>
          <a:bodyPr>
            <a:normAutofit fontScale="92500" lnSpcReduction="10000"/>
          </a:bodyPr>
          <a:lstStyle/>
          <a:p>
            <a:pPr marL="0" indent="0">
              <a:buNone/>
            </a:pPr>
            <a:r>
              <a:rPr lang="en-US" sz="2600" b="1" dirty="0" smtClean="0"/>
              <a:t>National Health Science Standards</a:t>
            </a:r>
            <a:endParaRPr lang="en-US" sz="2600" b="1" dirty="0"/>
          </a:p>
          <a:p>
            <a:pPr marL="0" indent="0">
              <a:buNone/>
            </a:pPr>
            <a:r>
              <a:rPr lang="en-US" sz="2400" b="1" dirty="0"/>
              <a:t>5.2 Legal Practices</a:t>
            </a:r>
            <a:endParaRPr lang="en-US" sz="2400" dirty="0"/>
          </a:p>
          <a:p>
            <a:pPr marL="0" indent="0">
              <a:buNone/>
            </a:pPr>
            <a:r>
              <a:rPr lang="en-US" sz="2400" dirty="0"/>
              <a:t>5.2.1 Apply standards for the safety, privacy and confidentiality of health information. </a:t>
            </a:r>
          </a:p>
          <a:p>
            <a:pPr lvl="0"/>
            <a:r>
              <a:rPr lang="en-US" sz="2400" dirty="0"/>
              <a:t>HIPAA </a:t>
            </a:r>
          </a:p>
          <a:p>
            <a:pPr lvl="0"/>
            <a:r>
              <a:rPr lang="en-US" sz="2400" dirty="0"/>
              <a:t>Privileged communication </a:t>
            </a:r>
            <a:endParaRPr lang="en-US" sz="2400" dirty="0" smtClean="0"/>
          </a:p>
          <a:p>
            <a:pPr marL="0" indent="0">
              <a:buNone/>
            </a:pPr>
            <a:r>
              <a:rPr lang="en-US" sz="2400" b="1" dirty="0"/>
              <a:t>11.1 Key Principles, components and practice of Health Information Systems</a:t>
            </a:r>
            <a:endParaRPr lang="en-US" sz="2400" dirty="0"/>
          </a:p>
          <a:p>
            <a:pPr marL="0" indent="0">
              <a:buNone/>
            </a:pPr>
            <a:r>
              <a:rPr lang="en-US" sz="2400" dirty="0"/>
              <a:t>11.11 Identify components of an electronic health record (EHR) and/or electronic medical record (EMR).</a:t>
            </a:r>
          </a:p>
          <a:p>
            <a:pPr lvl="0"/>
            <a:r>
              <a:rPr lang="en-US" sz="2400" dirty="0"/>
              <a:t>History and physical</a:t>
            </a:r>
          </a:p>
          <a:p>
            <a:pPr lvl="0"/>
            <a:r>
              <a:rPr lang="en-US" sz="2400" dirty="0"/>
              <a:t>Medications</a:t>
            </a:r>
          </a:p>
          <a:p>
            <a:pPr lvl="0"/>
            <a:r>
              <a:rPr lang="en-US" sz="2400" dirty="0"/>
              <a:t>Patient demographics</a:t>
            </a:r>
          </a:p>
          <a:p>
            <a:pPr lvl="0"/>
            <a:endParaRPr lang="en-US" sz="2000" dirty="0"/>
          </a:p>
        </p:txBody>
      </p:sp>
    </p:spTree>
    <p:extLst>
      <p:ext uri="{BB962C8B-B14F-4D97-AF65-F5344CB8AC3E}">
        <p14:creationId xmlns:p14="http://schemas.microsoft.com/office/powerpoint/2010/main" val="111316701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Intake page-1.jpg"/>
          <p:cNvPicPr>
            <a:picLocks noGrp="1" noChangeAspect="1"/>
          </p:cNvPicPr>
          <p:nvPr>
            <p:ph idx="1"/>
          </p:nvPr>
        </p:nvPicPr>
        <p:blipFill>
          <a:blip r:embed="rId2">
            <a:extLst>
              <a:ext uri="{28A0092B-C50C-407E-A947-70E740481C1C}">
                <a14:useLocalDpi xmlns:a14="http://schemas.microsoft.com/office/drawing/2010/main" val="0"/>
              </a:ext>
            </a:extLst>
          </a:blip>
          <a:srcRect t="1674" b="1674"/>
          <a:stretch>
            <a:fillRect/>
          </a:stretch>
        </p:blipFill>
        <p:spPr>
          <a:xfrm>
            <a:off x="1782762" y="262427"/>
            <a:ext cx="5029419" cy="6392565"/>
          </a:xfrm>
        </p:spPr>
      </p:pic>
      <p:sp>
        <p:nvSpPr>
          <p:cNvPr id="10" name="Title 9"/>
          <p:cNvSpPr>
            <a:spLocks noGrp="1"/>
          </p:cNvSpPr>
          <p:nvPr>
            <p:ph type="title"/>
          </p:nvPr>
        </p:nvSpPr>
        <p:spPr/>
        <p:txBody>
          <a:bodyPr/>
          <a:lstStyle/>
          <a:p>
            <a:endParaRPr lang="en-US" dirty="0"/>
          </a:p>
        </p:txBody>
      </p:sp>
    </p:spTree>
    <p:extLst>
      <p:ext uri="{BB962C8B-B14F-4D97-AF65-F5344CB8AC3E}">
        <p14:creationId xmlns:p14="http://schemas.microsoft.com/office/powerpoint/2010/main" val="38457621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ntake page-2.jpg"/>
          <p:cNvPicPr>
            <a:picLocks noGrp="1" noChangeAspect="1"/>
          </p:cNvPicPr>
          <p:nvPr>
            <p:ph idx="1"/>
          </p:nvPr>
        </p:nvPicPr>
        <p:blipFill>
          <a:blip r:embed="rId2">
            <a:extLst>
              <a:ext uri="{28A0092B-C50C-407E-A947-70E740481C1C}">
                <a14:useLocalDpi xmlns:a14="http://schemas.microsoft.com/office/drawing/2010/main" val="0"/>
              </a:ext>
            </a:extLst>
          </a:blip>
          <a:srcRect l="2994" r="2994"/>
          <a:stretch>
            <a:fillRect/>
          </a:stretch>
        </p:blipFill>
        <p:spPr>
          <a:xfrm>
            <a:off x="1978025" y="213583"/>
            <a:ext cx="4708072" cy="6583362"/>
          </a:xfrm>
        </p:spPr>
      </p:pic>
    </p:spTree>
    <p:extLst>
      <p:ext uri="{BB962C8B-B14F-4D97-AF65-F5344CB8AC3E}">
        <p14:creationId xmlns:p14="http://schemas.microsoft.com/office/powerpoint/2010/main" val="7686771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ntake page-3.jpg"/>
          <p:cNvPicPr>
            <a:picLocks noGrp="1" noChangeAspect="1"/>
          </p:cNvPicPr>
          <p:nvPr>
            <p:ph idx="1"/>
          </p:nvPr>
        </p:nvPicPr>
        <p:blipFill>
          <a:blip r:embed="rId2">
            <a:extLst>
              <a:ext uri="{28A0092B-C50C-407E-A947-70E740481C1C}">
                <a14:useLocalDpi xmlns:a14="http://schemas.microsoft.com/office/drawing/2010/main" val="0"/>
              </a:ext>
            </a:extLst>
          </a:blip>
          <a:srcRect t="11337" b="11337"/>
          <a:stretch>
            <a:fillRect/>
          </a:stretch>
        </p:blipFill>
        <p:spPr>
          <a:xfrm>
            <a:off x="1660880" y="134426"/>
            <a:ext cx="5621507" cy="6154236"/>
          </a:xfrm>
        </p:spPr>
      </p:pic>
    </p:spTree>
    <p:extLst>
      <p:ext uri="{BB962C8B-B14F-4D97-AF65-F5344CB8AC3E}">
        <p14:creationId xmlns:p14="http://schemas.microsoft.com/office/powerpoint/2010/main" val="38851211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556" y="122111"/>
            <a:ext cx="8137244" cy="1135621"/>
          </a:xfrm>
        </p:spPr>
        <p:txBody>
          <a:bodyPr>
            <a:normAutofit/>
          </a:bodyPr>
          <a:lstStyle/>
          <a:p>
            <a:r>
              <a:rPr lang="en-US" sz="2800" b="1" dirty="0">
                <a:solidFill>
                  <a:srgbClr val="FF0000"/>
                </a:solidFill>
              </a:rPr>
              <a:t>Student Activity </a:t>
            </a:r>
            <a:r>
              <a:rPr lang="mr-IN" sz="2800" b="1" dirty="0">
                <a:solidFill>
                  <a:srgbClr val="FF0000"/>
                </a:solidFill>
              </a:rPr>
              <a:t>–</a:t>
            </a:r>
            <a:r>
              <a:rPr lang="en-US" sz="2800" b="1" dirty="0">
                <a:solidFill>
                  <a:srgbClr val="FF0000"/>
                </a:solidFill>
              </a:rPr>
              <a:t> Telemedicine/Different Diagnoses/Different Providers </a:t>
            </a:r>
            <a:r>
              <a:rPr lang="mr-IN" sz="2800" b="1" dirty="0">
                <a:solidFill>
                  <a:srgbClr val="FF0000"/>
                </a:solidFill>
              </a:rPr>
              <a:t>–</a:t>
            </a:r>
            <a:r>
              <a:rPr lang="en-US" sz="2800" b="1" dirty="0">
                <a:solidFill>
                  <a:srgbClr val="FF0000"/>
                </a:solidFill>
              </a:rPr>
              <a:t> Role play</a:t>
            </a:r>
          </a:p>
        </p:txBody>
      </p:sp>
      <p:sp>
        <p:nvSpPr>
          <p:cNvPr id="3" name="Content Placeholder 2"/>
          <p:cNvSpPr>
            <a:spLocks noGrp="1"/>
          </p:cNvSpPr>
          <p:nvPr>
            <p:ph idx="1"/>
          </p:nvPr>
        </p:nvSpPr>
        <p:spPr>
          <a:xfrm>
            <a:off x="457200" y="1257733"/>
            <a:ext cx="8229600" cy="5470526"/>
          </a:xfrm>
        </p:spPr>
        <p:txBody>
          <a:bodyPr>
            <a:normAutofit lnSpcReduction="10000"/>
          </a:bodyPr>
          <a:lstStyle/>
          <a:p>
            <a:pPr marL="0" indent="0">
              <a:buNone/>
            </a:pPr>
            <a:r>
              <a:rPr lang="en-US" b="1" dirty="0"/>
              <a:t>Directions: </a:t>
            </a:r>
            <a:r>
              <a:rPr lang="en-US" dirty="0"/>
              <a:t>Designate 3 students to a group.</a:t>
            </a:r>
          </a:p>
          <a:p>
            <a:pPr marL="0" indent="0">
              <a:buNone/>
            </a:pPr>
            <a:r>
              <a:rPr lang="en-US" sz="2800" b="1" dirty="0"/>
              <a:t>Part 1</a:t>
            </a:r>
          </a:p>
          <a:p>
            <a:r>
              <a:rPr lang="en-US" sz="2800" dirty="0"/>
              <a:t>One student will be the physician or provider</a:t>
            </a:r>
          </a:p>
          <a:p>
            <a:r>
              <a:rPr lang="en-US" sz="2800" dirty="0"/>
              <a:t>One student will be the patient</a:t>
            </a:r>
          </a:p>
          <a:p>
            <a:r>
              <a:rPr lang="en-US" sz="2800" dirty="0"/>
              <a:t>One student will video the telemedicine visit</a:t>
            </a:r>
          </a:p>
          <a:p>
            <a:r>
              <a:rPr lang="en-US" sz="2800" dirty="0"/>
              <a:t>If time allows, rotate students</a:t>
            </a:r>
          </a:p>
          <a:p>
            <a:pPr marL="0" indent="0">
              <a:buNone/>
            </a:pPr>
            <a:r>
              <a:rPr lang="en-US" sz="2800" b="1" dirty="0"/>
              <a:t>Part 2</a:t>
            </a:r>
          </a:p>
          <a:p>
            <a:r>
              <a:rPr lang="en-US" sz="2800" dirty="0"/>
              <a:t>Students will find physicians or other providers that would be easy to telemedicine </a:t>
            </a:r>
          </a:p>
          <a:p>
            <a:r>
              <a:rPr lang="en-US" sz="2800" dirty="0"/>
              <a:t>Students will pick a patient diagnoses and research it to ask appropriate questions</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14594782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rPr>
              <a:t>Student Activity </a:t>
            </a:r>
            <a:r>
              <a:rPr lang="mr-IN" sz="2800" b="1" dirty="0">
                <a:solidFill>
                  <a:srgbClr val="FF0000"/>
                </a:solidFill>
              </a:rPr>
              <a:t>–</a:t>
            </a:r>
            <a:r>
              <a:rPr lang="en-US" sz="2800" b="1" dirty="0">
                <a:solidFill>
                  <a:srgbClr val="FF0000"/>
                </a:solidFill>
              </a:rPr>
              <a:t> Telemedicine/Different Diagnoses/Different Providers </a:t>
            </a:r>
            <a:r>
              <a:rPr lang="mr-IN" sz="2800" b="1" dirty="0">
                <a:solidFill>
                  <a:srgbClr val="FF0000"/>
                </a:solidFill>
              </a:rPr>
              <a:t>–</a:t>
            </a:r>
            <a:r>
              <a:rPr lang="en-US" sz="2800" b="1" dirty="0">
                <a:solidFill>
                  <a:srgbClr val="FF0000"/>
                </a:solidFill>
              </a:rPr>
              <a:t> Role play</a:t>
            </a:r>
            <a:endParaRPr lang="en-US" sz="2800" dirty="0"/>
          </a:p>
        </p:txBody>
      </p:sp>
      <p:sp>
        <p:nvSpPr>
          <p:cNvPr id="3" name="Content Placeholder 2"/>
          <p:cNvSpPr>
            <a:spLocks noGrp="1"/>
          </p:cNvSpPr>
          <p:nvPr>
            <p:ph idx="1"/>
          </p:nvPr>
        </p:nvSpPr>
        <p:spPr>
          <a:xfrm>
            <a:off x="457200" y="1600201"/>
            <a:ext cx="8229600" cy="5079213"/>
          </a:xfrm>
        </p:spPr>
        <p:txBody>
          <a:bodyPr>
            <a:normAutofit fontScale="85000" lnSpcReduction="20000"/>
          </a:bodyPr>
          <a:lstStyle/>
          <a:p>
            <a:r>
              <a:rPr lang="en-US" dirty="0"/>
              <a:t>Some examples can be physical therapists, occupational therapists, physicians such as pediatrician, psychiatrist, internist, radiologist, allergist, etc. There are many</a:t>
            </a:r>
          </a:p>
          <a:p>
            <a:r>
              <a:rPr lang="en-US" dirty="0"/>
              <a:t>The group will give the type of physician or provider, the type of patient, and the reason for the telemedicine visit</a:t>
            </a:r>
          </a:p>
          <a:p>
            <a:r>
              <a:rPr lang="en-US" dirty="0"/>
              <a:t>Using some of the forms given, all of the students have to research what each of the providers do in order to ask pertinent questions, and the symptoms of the patient</a:t>
            </a:r>
          </a:p>
          <a:p>
            <a:r>
              <a:rPr lang="en-US" dirty="0"/>
              <a:t>The student will also need to make an appointment, and find out how to log into the telemedicine visit</a:t>
            </a:r>
          </a:p>
          <a:p>
            <a:r>
              <a:rPr lang="en-US" dirty="0"/>
              <a:t>Telemedicine etiquette must be used</a:t>
            </a:r>
          </a:p>
          <a:p>
            <a:pPr marL="0" indent="0">
              <a:buNone/>
            </a:pPr>
            <a:endParaRPr lang="en-US" dirty="0"/>
          </a:p>
          <a:p>
            <a:endParaRPr lang="en-US" dirty="0"/>
          </a:p>
        </p:txBody>
      </p:sp>
    </p:spTree>
    <p:extLst>
      <p:ext uri="{BB962C8B-B14F-4D97-AF65-F5344CB8AC3E}">
        <p14:creationId xmlns:p14="http://schemas.microsoft.com/office/powerpoint/2010/main" val="19924664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Example of the Student Activity that was done during COVID times</a:t>
            </a:r>
            <a:endParaRPr lang="en-US" dirty="0"/>
          </a:p>
        </p:txBody>
      </p:sp>
      <p:sp>
        <p:nvSpPr>
          <p:cNvPr id="3" name="Content Placeholder 2"/>
          <p:cNvSpPr>
            <a:spLocks noGrp="1"/>
          </p:cNvSpPr>
          <p:nvPr>
            <p:ph idx="1"/>
          </p:nvPr>
        </p:nvSpPr>
        <p:spPr>
          <a:xfrm>
            <a:off x="457200" y="1600201"/>
            <a:ext cx="8229600" cy="5054791"/>
          </a:xfrm>
        </p:spPr>
        <p:txBody>
          <a:bodyPr>
            <a:noAutofit/>
          </a:bodyPr>
          <a:lstStyle/>
          <a:p>
            <a:r>
              <a:rPr lang="en-US" sz="2600" dirty="0"/>
              <a:t>Madison (7 years old) was not feeling well. She was running a low-grade fever, urinating frequently with decreased urine output, and hurting upon urination</a:t>
            </a:r>
          </a:p>
          <a:p>
            <a:r>
              <a:rPr lang="en-US" sz="2600" dirty="0"/>
              <a:t>In the telemedicine visit, the pediatrician asked her mom about these symptoms and other relevant questions were asked</a:t>
            </a:r>
          </a:p>
          <a:p>
            <a:r>
              <a:rPr lang="en-US" sz="2600" dirty="0"/>
              <a:t>Not doing laboratory testing, the physician was able to determine that Madison had a urinary tract infection. The doctor phoned in a prescription, and a follow-up telemedicine visit was planned</a:t>
            </a:r>
          </a:p>
          <a:p>
            <a:pPr marL="0" indent="0">
              <a:buNone/>
            </a:pPr>
            <a:r>
              <a:rPr lang="en-US" sz="2600" b="1" dirty="0"/>
              <a:t>Class  Question- What questions do you think the pediatrician asked to make this diagnosis?</a:t>
            </a:r>
          </a:p>
        </p:txBody>
      </p:sp>
    </p:spTree>
    <p:extLst>
      <p:ext uri="{BB962C8B-B14F-4D97-AF65-F5344CB8AC3E}">
        <p14:creationId xmlns:p14="http://schemas.microsoft.com/office/powerpoint/2010/main" val="38918144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8316" y="274638"/>
            <a:ext cx="7978483" cy="567921"/>
          </a:xfrm>
        </p:spPr>
        <p:txBody>
          <a:bodyPr>
            <a:normAutofit/>
          </a:bodyPr>
          <a:lstStyle/>
          <a:p>
            <a:r>
              <a:rPr lang="en-US" sz="2800" b="1" dirty="0">
                <a:solidFill>
                  <a:srgbClr val="FF0000"/>
                </a:solidFill>
              </a:rPr>
              <a:t>Telemedicine Student Activity Rubric - Patient</a:t>
            </a:r>
          </a:p>
        </p:txBody>
      </p:sp>
      <p:pic>
        <p:nvPicPr>
          <p:cNvPr id="10" name="table"/>
          <p:cNvPicPr>
            <a:picLocks noChangeAspect="1"/>
          </p:cNvPicPr>
          <p:nvPr/>
        </p:nvPicPr>
        <p:blipFill>
          <a:blip r:embed="rId2"/>
          <a:stretch>
            <a:fillRect/>
          </a:stretch>
        </p:blipFill>
        <p:spPr>
          <a:xfrm>
            <a:off x="182303" y="842559"/>
            <a:ext cx="8819084" cy="5816658"/>
          </a:xfrm>
          <a:prstGeom prst="rect">
            <a:avLst/>
          </a:prstGeom>
        </p:spPr>
      </p:pic>
    </p:spTree>
    <p:extLst>
      <p:ext uri="{BB962C8B-B14F-4D97-AF65-F5344CB8AC3E}">
        <p14:creationId xmlns:p14="http://schemas.microsoft.com/office/powerpoint/2010/main" val="345921147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04" y="42629"/>
            <a:ext cx="8088395" cy="925401"/>
          </a:xfrm>
        </p:spPr>
        <p:txBody>
          <a:bodyPr>
            <a:normAutofit fontScale="90000"/>
          </a:bodyPr>
          <a:lstStyle/>
          <a:p>
            <a:r>
              <a:rPr lang="en-US" sz="3200" b="1" dirty="0">
                <a:solidFill>
                  <a:srgbClr val="FF0000"/>
                </a:solidFill>
              </a:rPr>
              <a:t>Telemedicine Student Activity Rubric </a:t>
            </a:r>
            <a:r>
              <a:rPr lang="mr-IN" sz="3200" b="1" dirty="0">
                <a:solidFill>
                  <a:srgbClr val="FF0000"/>
                </a:solidFill>
              </a:rPr>
              <a:t>–</a:t>
            </a:r>
            <a:r>
              <a:rPr lang="en-US" sz="3200" b="1" dirty="0">
                <a:solidFill>
                  <a:srgbClr val="FF0000"/>
                </a:solidFill>
              </a:rPr>
              <a:t> Healthcare Provider</a:t>
            </a:r>
            <a:endParaRPr lang="en-US" sz="3200" dirty="0"/>
          </a:p>
        </p:txBody>
      </p:sp>
      <p:sp>
        <p:nvSpPr>
          <p:cNvPr id="3" name="Content Placeholder 2"/>
          <p:cNvSpPr>
            <a:spLocks noGrp="1"/>
          </p:cNvSpPr>
          <p:nvPr>
            <p:ph idx="1"/>
          </p:nvPr>
        </p:nvSpPr>
        <p:spPr/>
        <p:txBody>
          <a:bodyPr/>
          <a:lstStyle/>
          <a:p>
            <a:endParaRPr lang="en-US" dirty="0"/>
          </a:p>
        </p:txBody>
      </p:sp>
      <p:pic>
        <p:nvPicPr>
          <p:cNvPr id="4" name="table"/>
          <p:cNvPicPr>
            <a:picLocks noChangeAspect="1"/>
          </p:cNvPicPr>
          <p:nvPr/>
        </p:nvPicPr>
        <p:blipFill>
          <a:blip r:embed="rId2"/>
          <a:stretch>
            <a:fillRect/>
          </a:stretch>
        </p:blipFill>
        <p:spPr>
          <a:xfrm>
            <a:off x="218940" y="1090140"/>
            <a:ext cx="8819084" cy="5767860"/>
          </a:xfrm>
          <a:prstGeom prst="rect">
            <a:avLst/>
          </a:prstGeom>
        </p:spPr>
      </p:pic>
    </p:spTree>
    <p:extLst>
      <p:ext uri="{BB962C8B-B14F-4D97-AF65-F5344CB8AC3E}">
        <p14:creationId xmlns:p14="http://schemas.microsoft.com/office/powerpoint/2010/main" val="311721638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466" y="274638"/>
            <a:ext cx="8027333" cy="738875"/>
          </a:xfrm>
        </p:spPr>
        <p:txBody>
          <a:bodyPr>
            <a:normAutofit fontScale="90000"/>
          </a:bodyPr>
          <a:lstStyle/>
          <a:p>
            <a:r>
              <a:rPr lang="en-US" b="1" dirty="0">
                <a:solidFill>
                  <a:srgbClr val="FF0000"/>
                </a:solidFill>
              </a:rPr>
              <a:t>Medical Coding</a:t>
            </a:r>
          </a:p>
        </p:txBody>
      </p:sp>
      <p:sp>
        <p:nvSpPr>
          <p:cNvPr id="3" name="Content Placeholder 2"/>
          <p:cNvSpPr>
            <a:spLocks noGrp="1"/>
          </p:cNvSpPr>
          <p:nvPr>
            <p:ph idx="1"/>
          </p:nvPr>
        </p:nvSpPr>
        <p:spPr>
          <a:xfrm>
            <a:off x="109912" y="1075129"/>
            <a:ext cx="8902806" cy="5677551"/>
          </a:xfrm>
        </p:spPr>
        <p:txBody>
          <a:bodyPr>
            <a:normAutofit/>
          </a:bodyPr>
          <a:lstStyle/>
          <a:p>
            <a:pPr marL="0" indent="0">
              <a:buNone/>
            </a:pPr>
            <a:r>
              <a:rPr lang="en-US" sz="2200" dirty="0"/>
              <a:t>What the heck is medical coding?</a:t>
            </a:r>
          </a:p>
          <a:p>
            <a:r>
              <a:rPr lang="en-US" sz="2200" dirty="0"/>
              <a:t>Medical coding assigns standardized for medical procedures and diagnoses to keep massive amount of information that is generated organized</a:t>
            </a:r>
          </a:p>
          <a:p>
            <a:r>
              <a:rPr lang="en-US" sz="2200" dirty="0"/>
              <a:t>The diagnoses and procedure codes are taken for medical records documentation</a:t>
            </a:r>
          </a:p>
          <a:p>
            <a:pPr lvl="1"/>
            <a:r>
              <a:rPr lang="en-US" sz="2200" dirty="0"/>
              <a:t>Examples include transcribing doctor’s notes, laboratory results, diagnoses, etc</a:t>
            </a:r>
            <a:r>
              <a:rPr lang="en-US" dirty="0"/>
              <a:t>. </a:t>
            </a:r>
          </a:p>
          <a:p>
            <a:pPr marL="0" indent="0">
              <a:buNone/>
            </a:pPr>
            <a:r>
              <a:rPr lang="en-US" sz="2200" dirty="0"/>
              <a:t>The three universal systems used worldwide:</a:t>
            </a:r>
          </a:p>
          <a:p>
            <a:pPr lvl="0"/>
            <a:r>
              <a:rPr lang="en-US" sz="2200" dirty="0"/>
              <a:t>	CPT (Current Procedural Terminology) - refers to a set of medical codes used by healthcare providers to describe the procedures and actions they perform. Each code represents a written description of a procedure or service which serves as a written interpretation of what was done to the patient.</a:t>
            </a:r>
          </a:p>
          <a:p>
            <a:pPr lvl="1"/>
            <a:r>
              <a:rPr lang="en-US" sz="1800" dirty="0"/>
              <a:t>For example: a COVID-19 vaccination code would be 9130</a:t>
            </a:r>
          </a:p>
          <a:p>
            <a:pPr lvl="1"/>
            <a:endParaRPr lang="en-US" dirty="0"/>
          </a:p>
          <a:p>
            <a:pPr lvl="1"/>
            <a:endParaRPr lang="en-US" dirty="0"/>
          </a:p>
        </p:txBody>
      </p:sp>
    </p:spTree>
    <p:extLst>
      <p:ext uri="{BB962C8B-B14F-4D97-AF65-F5344CB8AC3E}">
        <p14:creationId xmlns:p14="http://schemas.microsoft.com/office/powerpoint/2010/main" val="350948863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289" y="128106"/>
            <a:ext cx="7599900" cy="751086"/>
          </a:xfrm>
        </p:spPr>
        <p:txBody>
          <a:bodyPr>
            <a:normAutofit/>
          </a:bodyPr>
          <a:lstStyle/>
          <a:p>
            <a:r>
              <a:rPr lang="en-US" sz="3200" b="1" dirty="0">
                <a:solidFill>
                  <a:srgbClr val="FF0000"/>
                </a:solidFill>
              </a:rPr>
              <a:t>Medical Coding Cont.</a:t>
            </a:r>
            <a:endParaRPr lang="en-US" sz="3200" dirty="0"/>
          </a:p>
        </p:txBody>
      </p:sp>
      <p:sp>
        <p:nvSpPr>
          <p:cNvPr id="3" name="Content Placeholder 2"/>
          <p:cNvSpPr>
            <a:spLocks noGrp="1"/>
          </p:cNvSpPr>
          <p:nvPr>
            <p:ph idx="1"/>
          </p:nvPr>
        </p:nvSpPr>
        <p:spPr>
          <a:xfrm>
            <a:off x="457199" y="1025724"/>
            <a:ext cx="8229600" cy="5685183"/>
          </a:xfrm>
        </p:spPr>
        <p:txBody>
          <a:bodyPr>
            <a:normAutofit/>
          </a:bodyPr>
          <a:lstStyle/>
          <a:p>
            <a:pPr lvl="0"/>
            <a:r>
              <a:rPr lang="en-US" sz="2400" dirty="0"/>
              <a:t>ICD 10 CM (The International Classification of Diseases Clinical Modification) </a:t>
            </a:r>
            <a:r>
              <a:rPr lang="mr-IN" sz="2400" dirty="0"/>
              <a:t>–</a:t>
            </a:r>
            <a:r>
              <a:rPr lang="en-US" sz="2400" dirty="0"/>
              <a:t> a list of codes meant for classifying disease and an extensive variety of signs, symptoms, findings, illnesses, etc. that can cause an injury or disease</a:t>
            </a:r>
          </a:p>
          <a:p>
            <a:pPr lvl="1"/>
            <a:r>
              <a:rPr lang="en-US" sz="2000" dirty="0"/>
              <a:t>For example SO6.Ox1A is a concussion with loss of consciousness of 30 minutes or less</a:t>
            </a:r>
          </a:p>
          <a:p>
            <a:pPr lvl="0"/>
            <a:r>
              <a:rPr lang="en-US" sz="2400" dirty="0"/>
              <a:t>HCPCS </a:t>
            </a:r>
            <a:r>
              <a:rPr lang="mr-IN" sz="2400" dirty="0"/>
              <a:t>–</a:t>
            </a:r>
            <a:r>
              <a:rPr lang="en-US" sz="2400" dirty="0"/>
              <a:t> (Healthcare Common Procedure Coding System) This is a collection of standardized codes that represent medical procedures, services, supplies, and services. The codes are used to 	make it easier for processing such health insurance claims by Medicare, Medicaid, and other insurers</a:t>
            </a:r>
          </a:p>
          <a:p>
            <a:pPr lvl="0"/>
            <a:endParaRPr lang="en-US" sz="2200" dirty="0"/>
          </a:p>
        </p:txBody>
      </p:sp>
    </p:spTree>
    <p:extLst>
      <p:ext uri="{BB962C8B-B14F-4D97-AF65-F5344CB8AC3E}">
        <p14:creationId xmlns:p14="http://schemas.microsoft.com/office/powerpoint/2010/main" val="25686690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latin typeface="+mn-lt"/>
              </a:rPr>
              <a:t>Standards for this Webinar Cont</a:t>
            </a:r>
            <a:r>
              <a:rPr lang="en-US" b="1" dirty="0">
                <a:solidFill>
                  <a:srgbClr val="FF0000"/>
                </a:solidFill>
                <a:latin typeface="Abadi" panose="020B0604020104020204" pitchFamily="34" charset="0"/>
              </a:rPr>
              <a:t>.</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2400" dirty="0" smtClean="0"/>
              <a:t>Progress </a:t>
            </a:r>
            <a:r>
              <a:rPr lang="en-US" sz="2400" dirty="0"/>
              <a:t>notes</a:t>
            </a:r>
          </a:p>
          <a:p>
            <a:pPr lvl="0"/>
            <a:r>
              <a:rPr lang="en-US" sz="2400" dirty="0"/>
              <a:t>Treatment Plan</a:t>
            </a:r>
          </a:p>
          <a:p>
            <a:pPr marL="0" indent="0">
              <a:buNone/>
            </a:pPr>
            <a:r>
              <a:rPr lang="en-US" sz="2400" dirty="0"/>
              <a:t>11.12 Explore different types of health data collection tools.</a:t>
            </a:r>
          </a:p>
          <a:p>
            <a:pPr lvl="0"/>
            <a:r>
              <a:rPr lang="en-US" sz="2400" dirty="0"/>
              <a:t>Telemedicine/</a:t>
            </a:r>
            <a:r>
              <a:rPr lang="en-US" sz="2400" dirty="0" err="1"/>
              <a:t>telehealth</a:t>
            </a:r>
            <a:endParaRPr lang="en-US" sz="2400" dirty="0"/>
          </a:p>
          <a:p>
            <a:pPr marL="0" indent="0">
              <a:buNone/>
            </a:pPr>
            <a:r>
              <a:rPr lang="en-US" sz="2400" dirty="0"/>
              <a:t>11.13 Create electronic documentation that reflects timeliness, completeness, and accuracy</a:t>
            </a:r>
            <a:r>
              <a:rPr lang="en-US" sz="2400" dirty="0" smtClean="0"/>
              <a:t>.</a:t>
            </a:r>
          </a:p>
          <a:p>
            <a:pPr marL="0" indent="0">
              <a:buNone/>
            </a:pPr>
            <a:r>
              <a:rPr lang="en-US" sz="2400" dirty="0"/>
              <a:t>11.14 Create documentation in EHR/EMRs that reflect timeliness, completeness, and accuracy.</a:t>
            </a:r>
          </a:p>
          <a:p>
            <a:pPr marL="0" indent="0">
              <a:buNone/>
            </a:pPr>
            <a:r>
              <a:rPr lang="en-US" sz="2400" dirty="0"/>
              <a:t>11.15 Adhere to information systems policies, procedures, and regulations as required by national, state, and local entities. </a:t>
            </a:r>
          </a:p>
          <a:p>
            <a:pPr marL="0" indent="0">
              <a:buNone/>
            </a:pPr>
            <a:r>
              <a:rPr lang="en-US" sz="2400" b="1" dirty="0"/>
              <a:t>11.2 Privacy and Confidentiality of Health Information</a:t>
            </a:r>
            <a:endParaRPr lang="en-US" sz="2400" dirty="0"/>
          </a:p>
          <a:p>
            <a:r>
              <a:rPr lang="en-US" sz="2400" dirty="0" smtClean="0"/>
              <a:t>Apply </a:t>
            </a:r>
            <a:r>
              <a:rPr lang="en-US" sz="2400" dirty="0"/>
              <a:t>fundamentals of privacy and confidentiality policies and procedures (HIPAA)</a:t>
            </a:r>
          </a:p>
          <a:p>
            <a:pPr marL="0" indent="0">
              <a:buNone/>
            </a:pPr>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230509563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413" y="122110"/>
            <a:ext cx="7489988" cy="683816"/>
          </a:xfrm>
        </p:spPr>
        <p:txBody>
          <a:bodyPr>
            <a:normAutofit/>
          </a:bodyPr>
          <a:lstStyle/>
          <a:p>
            <a:r>
              <a:rPr lang="en-US" sz="3200" b="1" dirty="0">
                <a:solidFill>
                  <a:srgbClr val="FF0000"/>
                </a:solidFill>
              </a:rPr>
              <a:t>Medical Coding Cont.</a:t>
            </a:r>
            <a:endParaRPr lang="en-US" sz="3200" dirty="0"/>
          </a:p>
        </p:txBody>
      </p:sp>
      <p:sp>
        <p:nvSpPr>
          <p:cNvPr id="3" name="Content Placeholder 2"/>
          <p:cNvSpPr>
            <a:spLocks noGrp="1"/>
          </p:cNvSpPr>
          <p:nvPr>
            <p:ph idx="1"/>
          </p:nvPr>
        </p:nvSpPr>
        <p:spPr>
          <a:xfrm>
            <a:off x="366371" y="1034480"/>
            <a:ext cx="8344854" cy="4985540"/>
          </a:xfrm>
        </p:spPr>
        <p:txBody>
          <a:bodyPr>
            <a:normAutofit/>
          </a:bodyPr>
          <a:lstStyle/>
          <a:p>
            <a:pPr marL="0" indent="0">
              <a:buNone/>
            </a:pPr>
            <a:r>
              <a:rPr lang="en-US" sz="2800" dirty="0"/>
              <a:t>In order to understand the following student activity, the student needs to know how to generally code an injury. There is a Five – Step Process for diagnostic coding.</a:t>
            </a:r>
          </a:p>
          <a:p>
            <a:pPr marL="457200" lvl="0" indent="-457200">
              <a:buFont typeface="+mj-lt"/>
              <a:buAutoNum type="arabicPeriod"/>
            </a:pPr>
            <a:r>
              <a:rPr lang="en-US" sz="2800" dirty="0"/>
              <a:t>Search the alphabetical index for a diagnostic term</a:t>
            </a:r>
          </a:p>
          <a:p>
            <a:pPr marL="457200" lvl="0" indent="-457200">
              <a:buFont typeface="+mj-lt"/>
              <a:buAutoNum type="arabicPeriod"/>
            </a:pPr>
            <a:r>
              <a:rPr lang="en-US" sz="2800" dirty="0"/>
              <a:t>Check the tabular list</a:t>
            </a:r>
          </a:p>
          <a:p>
            <a:pPr marL="457200" lvl="0" indent="-457200">
              <a:buFont typeface="+mj-lt"/>
              <a:buAutoNum type="arabicPeriod"/>
            </a:pPr>
            <a:r>
              <a:rPr lang="en-US" sz="2800" dirty="0"/>
              <a:t>Read the code’s instructions</a:t>
            </a:r>
          </a:p>
          <a:p>
            <a:pPr marL="457200" lvl="0" indent="-457200">
              <a:buFont typeface="+mj-lt"/>
              <a:buAutoNum type="arabicPeriod"/>
            </a:pPr>
            <a:r>
              <a:rPr lang="en-US" sz="2800" dirty="0"/>
              <a:t>If it is an injury or trauma, add a seventh character</a:t>
            </a:r>
          </a:p>
          <a:p>
            <a:pPr marL="457200" lvl="0" indent="-457200">
              <a:buFont typeface="+mj-lt"/>
              <a:buAutoNum type="arabicPeriod"/>
            </a:pPr>
            <a:r>
              <a:rPr lang="en-US" sz="2800" dirty="0"/>
              <a:t>If glaucoma, you may need to add a seventh character</a:t>
            </a:r>
          </a:p>
          <a:p>
            <a:pPr marL="0" indent="0">
              <a:buNone/>
            </a:pPr>
            <a:endParaRPr lang="en-US" sz="2200" dirty="0"/>
          </a:p>
        </p:txBody>
      </p:sp>
    </p:spTree>
    <p:extLst>
      <p:ext uri="{BB962C8B-B14F-4D97-AF65-F5344CB8AC3E}">
        <p14:creationId xmlns:p14="http://schemas.microsoft.com/office/powerpoint/2010/main" val="95722293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228" y="134322"/>
            <a:ext cx="7868572" cy="683816"/>
          </a:xfrm>
        </p:spPr>
        <p:txBody>
          <a:bodyPr>
            <a:normAutofit/>
          </a:bodyPr>
          <a:lstStyle/>
          <a:p>
            <a:r>
              <a:rPr lang="en-US" sz="3200" b="1" dirty="0">
                <a:solidFill>
                  <a:srgbClr val="FF0000"/>
                </a:solidFill>
              </a:rPr>
              <a:t>Student Activity Using Medical Coding </a:t>
            </a:r>
            <a:endParaRPr lang="en-US" sz="3200" dirty="0"/>
          </a:p>
        </p:txBody>
      </p:sp>
      <p:sp>
        <p:nvSpPr>
          <p:cNvPr id="3" name="Content Placeholder 2"/>
          <p:cNvSpPr>
            <a:spLocks noGrp="1"/>
          </p:cNvSpPr>
          <p:nvPr>
            <p:ph idx="1"/>
          </p:nvPr>
        </p:nvSpPr>
        <p:spPr>
          <a:xfrm>
            <a:off x="378583" y="855333"/>
            <a:ext cx="8112819" cy="1965407"/>
          </a:xfrm>
        </p:spPr>
        <p:txBody>
          <a:bodyPr>
            <a:normAutofit fontScale="55000" lnSpcReduction="20000"/>
          </a:bodyPr>
          <a:lstStyle/>
          <a:p>
            <a:pPr marL="0" indent="0">
              <a:buNone/>
            </a:pPr>
            <a:r>
              <a:rPr lang="en-US" sz="3600" b="1" dirty="0"/>
              <a:t>Directions: </a:t>
            </a:r>
            <a:r>
              <a:rPr lang="en-US" sz="3600" dirty="0"/>
              <a:t>Students are to match the diagnoses with the medical code. There are coding books or books online, but one has to buy those. Have students look for the codes online (Google). After activity, there can be a class discussion about diagnoses. The diagnoses below are real.</a:t>
            </a:r>
          </a:p>
          <a:p>
            <a:pPr marL="0" indent="0">
              <a:buNone/>
            </a:pPr>
            <a:r>
              <a:rPr lang="en-US" sz="3600" dirty="0"/>
              <a:t>Teachers can use many more codes using these sites:</a:t>
            </a:r>
          </a:p>
          <a:p>
            <a:pPr marL="0" indent="0">
              <a:buNone/>
            </a:pPr>
            <a:r>
              <a:rPr lang="en-US" sz="2900" dirty="0">
                <a:hlinkClick r:id="rId2"/>
              </a:rPr>
              <a:t>https://www.nextech.com/blog/top-10-most-hilarious-codes-in-icd-10</a:t>
            </a:r>
            <a:endParaRPr lang="en-US" sz="2900" dirty="0"/>
          </a:p>
          <a:p>
            <a:pPr marL="0" indent="0">
              <a:buNone/>
            </a:pPr>
            <a:r>
              <a:rPr lang="en-US" sz="2900" dirty="0">
                <a:hlinkClick r:id="rId3"/>
              </a:rPr>
              <a:t>https://www.healthcaredive.com/news/the-16-most-absurd-icd-10-codes/285737/</a:t>
            </a:r>
            <a:endParaRPr lang="en-US" sz="2900" dirty="0"/>
          </a:p>
          <a:p>
            <a:pPr marL="0" indent="0">
              <a:buNone/>
            </a:pPr>
            <a:endParaRPr lang="en-US" sz="2900" dirty="0"/>
          </a:p>
          <a:p>
            <a:pPr marL="0" indent="0">
              <a:buNone/>
            </a:pPr>
            <a:endParaRPr lang="en-US" sz="2400" dirty="0"/>
          </a:p>
          <a:p>
            <a:pPr marL="0" indent="0">
              <a:buNone/>
            </a:pPr>
            <a:endParaRPr lang="en-US" sz="2400" dirty="0"/>
          </a:p>
          <a:p>
            <a:pPr marL="0" indent="0">
              <a:buNone/>
            </a:pPr>
            <a:endParaRPr lang="en-US" sz="2400" dirty="0"/>
          </a:p>
        </p:txBody>
      </p:sp>
      <p:sp>
        <p:nvSpPr>
          <p:cNvPr id="5" name="TextBox 4"/>
          <p:cNvSpPr txBox="1"/>
          <p:nvPr/>
        </p:nvSpPr>
        <p:spPr>
          <a:xfrm flipH="1">
            <a:off x="708316" y="2881795"/>
            <a:ext cx="7144227" cy="2339102"/>
          </a:xfrm>
          <a:prstGeom prst="rect">
            <a:avLst/>
          </a:prstGeom>
          <a:noFill/>
        </p:spPr>
        <p:txBody>
          <a:bodyPr wrap="square" rtlCol="0">
            <a:spAutoFit/>
          </a:bodyPr>
          <a:lstStyle/>
          <a:p>
            <a:r>
              <a:rPr lang="en-US" sz="2800" b="1" u="sng" dirty="0"/>
              <a:t>Code</a:t>
            </a:r>
            <a:r>
              <a:rPr lang="en-US" sz="2800" dirty="0"/>
              <a:t>    		         		 </a:t>
            </a:r>
            <a:r>
              <a:rPr lang="en-US" sz="2800" b="1" u="sng" dirty="0"/>
              <a:t>Diagnoses</a:t>
            </a:r>
            <a:r>
              <a:rPr lang="en-US" sz="2800" dirty="0"/>
              <a:t>   </a:t>
            </a:r>
          </a:p>
          <a:p>
            <a:pPr marL="342900" indent="-342900">
              <a:buAutoNum type="arabicPeriod"/>
            </a:pPr>
            <a:r>
              <a:rPr lang="en-US" sz="2000" dirty="0"/>
              <a:t>Y93.84				a. Walked into a lamppost</a:t>
            </a:r>
          </a:p>
          <a:p>
            <a:pPr marL="342900" indent="-342900">
              <a:buAutoNum type="arabicPeriod"/>
            </a:pPr>
            <a:r>
              <a:rPr lang="en-US" sz="2000" dirty="0"/>
              <a:t>W22.02				b. Burn due to water skies on fire</a:t>
            </a:r>
          </a:p>
          <a:p>
            <a:pPr marL="342900" indent="-342900">
              <a:buAutoNum type="arabicPeriod"/>
            </a:pPr>
            <a:r>
              <a:rPr lang="en-US" sz="2000" dirty="0"/>
              <a:t>W61.43				c. Injured while sleeping</a:t>
            </a:r>
          </a:p>
          <a:p>
            <a:pPr marL="342900" indent="-342900">
              <a:buAutoNum type="arabicPeriod"/>
            </a:pPr>
            <a:r>
              <a:rPr lang="en-US" sz="2000" dirty="0"/>
              <a:t>V97.33				d. Pecked by a turkey      </a:t>
            </a:r>
          </a:p>
          <a:p>
            <a:pPr marL="342900" indent="-342900">
              <a:buAutoNum type="arabicPeriod"/>
            </a:pPr>
            <a:r>
              <a:rPr lang="en-US" sz="2000" dirty="0"/>
              <a:t>V91.07       			e. Sucked into jet engine</a:t>
            </a:r>
          </a:p>
          <a:p>
            <a:endParaRPr lang="en-US" dirty="0"/>
          </a:p>
        </p:txBody>
      </p:sp>
      <p:sp>
        <p:nvSpPr>
          <p:cNvPr id="6" name="TextBox 5"/>
          <p:cNvSpPr txBox="1"/>
          <p:nvPr/>
        </p:nvSpPr>
        <p:spPr>
          <a:xfrm rot="10800000">
            <a:off x="1514332" y="5727404"/>
            <a:ext cx="4310960" cy="369332"/>
          </a:xfrm>
          <a:prstGeom prst="rect">
            <a:avLst/>
          </a:prstGeom>
          <a:noFill/>
        </p:spPr>
        <p:txBody>
          <a:bodyPr wrap="square" rtlCol="0">
            <a:spAutoFit/>
          </a:bodyPr>
          <a:lstStyle/>
          <a:p>
            <a:r>
              <a:rPr lang="en-US" dirty="0"/>
              <a:t>Answers 	1. c	2. a	3. d	4. e	5. b</a:t>
            </a:r>
          </a:p>
        </p:txBody>
      </p:sp>
    </p:spTree>
    <p:extLst>
      <p:ext uri="{BB962C8B-B14F-4D97-AF65-F5344CB8AC3E}">
        <p14:creationId xmlns:p14="http://schemas.microsoft.com/office/powerpoint/2010/main" val="3845303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Social Media Information</a:t>
            </a:r>
          </a:p>
        </p:txBody>
      </p:sp>
      <p:sp>
        <p:nvSpPr>
          <p:cNvPr id="6" name="Content Placeholder 5"/>
          <p:cNvSpPr>
            <a:spLocks noGrp="1"/>
          </p:cNvSpPr>
          <p:nvPr>
            <p:ph idx="1"/>
          </p:nvPr>
        </p:nvSpPr>
        <p:spPr>
          <a:xfrm>
            <a:off x="3914098" y="1417638"/>
            <a:ext cx="4772702" cy="5440361"/>
          </a:xfrm>
        </p:spPr>
        <p:txBody>
          <a:bodyPr>
            <a:noAutofit/>
          </a:bodyPr>
          <a:lstStyle/>
          <a:p>
            <a:pPr marL="0" indent="0" algn="ctr">
              <a:buNone/>
            </a:pPr>
            <a:r>
              <a:rPr lang="en-US" sz="2800" b="1" dirty="0" smtClean="0"/>
              <a:t>YouTube </a:t>
            </a:r>
            <a:r>
              <a:rPr lang="en-US" sz="2800" b="1" dirty="0"/>
              <a:t>Channel</a:t>
            </a:r>
          </a:p>
          <a:p>
            <a:r>
              <a:rPr lang="en-US" sz="2400" dirty="0"/>
              <a:t>E2 Educational Experiences</a:t>
            </a:r>
          </a:p>
          <a:p>
            <a:r>
              <a:rPr lang="en-US" sz="2400" dirty="0"/>
              <a:t>Facebook</a:t>
            </a:r>
          </a:p>
          <a:p>
            <a:pPr marL="0" indent="0">
              <a:buNone/>
            </a:pPr>
            <a:r>
              <a:rPr lang="en-US" sz="2800" b="1" dirty="0"/>
              <a:t>E2</a:t>
            </a:r>
            <a:r>
              <a:rPr lang="en-US" sz="2400" dirty="0"/>
              <a:t> </a:t>
            </a:r>
            <a:r>
              <a:rPr lang="en-US" sz="2800" b="1" dirty="0"/>
              <a:t>Educational Experiences</a:t>
            </a:r>
          </a:p>
          <a:p>
            <a:pPr marL="0" indent="0" algn="ctr">
              <a:buNone/>
            </a:pPr>
            <a:r>
              <a:rPr lang="en-US" sz="2800" b="1" dirty="0"/>
              <a:t>Website</a:t>
            </a:r>
          </a:p>
          <a:p>
            <a:r>
              <a:rPr lang="en-US" sz="2400" dirty="0"/>
              <a:t>Esquaredhomeschool.com</a:t>
            </a:r>
          </a:p>
          <a:p>
            <a:pPr marL="0" indent="0" algn="ctr">
              <a:buNone/>
            </a:pPr>
            <a:r>
              <a:rPr lang="en-US" sz="2400" dirty="0">
                <a:solidFill>
                  <a:srgbClr val="FF0000"/>
                </a:solidFill>
              </a:rPr>
              <a:t>Thank You </a:t>
            </a:r>
          </a:p>
          <a:p>
            <a:pPr marL="0" indent="0" algn="ctr">
              <a:buNone/>
            </a:pPr>
            <a:r>
              <a:rPr lang="en-US" sz="2600" b="1" dirty="0">
                <a:solidFill>
                  <a:srgbClr val="0000FF"/>
                </a:solidFill>
              </a:rPr>
              <a:t>Ellen’s email </a:t>
            </a:r>
            <a:r>
              <a:rPr lang="en-US" sz="2400" dirty="0">
                <a:solidFill>
                  <a:srgbClr val="0000FF"/>
                </a:solidFill>
                <a:hlinkClick r:id="rId2"/>
              </a:rPr>
              <a:t>Ellen@esquaredhomeschool.com</a:t>
            </a:r>
            <a:endParaRPr lang="en-US" sz="2400" dirty="0">
              <a:solidFill>
                <a:srgbClr val="0000FF"/>
              </a:solidFill>
            </a:endParaRPr>
          </a:p>
          <a:p>
            <a:pPr marL="0" indent="0" algn="ctr">
              <a:buNone/>
            </a:pPr>
            <a:r>
              <a:rPr lang="en-US" sz="2400" b="1" dirty="0">
                <a:solidFill>
                  <a:srgbClr val="0000FF"/>
                </a:solidFill>
              </a:rPr>
              <a:t>Erika’s email </a:t>
            </a:r>
            <a:r>
              <a:rPr lang="en-US" sz="2400" dirty="0">
                <a:solidFill>
                  <a:srgbClr val="0000FF"/>
                </a:solidFill>
                <a:hlinkClick r:id="rId3"/>
              </a:rPr>
              <a:t>Erika@esquaredhomeschool.com</a:t>
            </a:r>
            <a:endParaRPr lang="en-US" sz="2400" dirty="0">
              <a:solidFill>
                <a:srgbClr val="0000FF"/>
              </a:solidFill>
            </a:endParaRPr>
          </a:p>
          <a:p>
            <a:endParaRPr lang="en-US" sz="2400" dirty="0"/>
          </a:p>
        </p:txBody>
      </p:sp>
      <p:pic>
        <p:nvPicPr>
          <p:cNvPr id="8" name="Content Placeholder 4">
            <a:extLst>
              <a:ext uri="{FF2B5EF4-FFF2-40B4-BE49-F238E27FC236}">
                <a16:creationId xmlns:a16="http://schemas.microsoft.com/office/drawing/2014/main" xmlns="" id="{74AEA93D-A3ED-4536-8255-253D8113B0FD}"/>
              </a:ext>
            </a:extLst>
          </p:cNvPr>
          <p:cNvPicPr>
            <a:picLocks noChangeAspect="1"/>
          </p:cNvPicPr>
          <p:nvPr/>
        </p:nvPicPr>
        <p:blipFill rotWithShape="1">
          <a:blip r:embed="rId4"/>
          <a:srcRect t="5051"/>
          <a:stretch/>
        </p:blipFill>
        <p:spPr>
          <a:xfrm>
            <a:off x="271315" y="1417639"/>
            <a:ext cx="3557365" cy="5440362"/>
          </a:xfrm>
          <a:prstGeom prst="rect">
            <a:avLst/>
          </a:prstGeom>
        </p:spPr>
      </p:pic>
    </p:spTree>
    <p:extLst>
      <p:ext uri="{BB962C8B-B14F-4D97-AF65-F5344CB8AC3E}">
        <p14:creationId xmlns:p14="http://schemas.microsoft.com/office/powerpoint/2010/main" val="23300748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n-lt"/>
              </a:rPr>
              <a:t>Activities</a:t>
            </a:r>
            <a:endParaRPr lang="en-US" b="1" dirty="0">
              <a:latin typeface="+mn-lt"/>
            </a:endParaRPr>
          </a:p>
        </p:txBody>
      </p:sp>
      <p:sp>
        <p:nvSpPr>
          <p:cNvPr id="3" name="Content Placeholder 2"/>
          <p:cNvSpPr>
            <a:spLocks noGrp="1"/>
          </p:cNvSpPr>
          <p:nvPr>
            <p:ph idx="1"/>
          </p:nvPr>
        </p:nvSpPr>
        <p:spPr>
          <a:xfrm>
            <a:off x="457200" y="1600201"/>
            <a:ext cx="8229600" cy="5043939"/>
          </a:xfrm>
        </p:spPr>
        <p:txBody>
          <a:bodyPr/>
          <a:lstStyle/>
          <a:p>
            <a:r>
              <a:rPr lang="en-US" dirty="0"/>
              <a:t>There has to be information given to the teacher. This is not our usual way. Sorry</a:t>
            </a:r>
          </a:p>
          <a:p>
            <a:r>
              <a:rPr lang="en-US" dirty="0"/>
              <a:t>Explain terminology from these standards in “layman’s terms”</a:t>
            </a:r>
          </a:p>
          <a:p>
            <a:r>
              <a:rPr lang="en-US" dirty="0"/>
              <a:t>Role play telemedicine by making a virtual appointment, etiquette, and asking actual questions by the students</a:t>
            </a:r>
          </a:p>
          <a:p>
            <a:r>
              <a:rPr lang="en-US" dirty="0"/>
              <a:t>Activity for students using HIPAA violations</a:t>
            </a:r>
          </a:p>
          <a:p>
            <a:r>
              <a:rPr lang="en-US" dirty="0"/>
              <a:t>Matching activity using codes and diagnosis</a:t>
            </a:r>
          </a:p>
          <a:p>
            <a:endParaRPr lang="en-US" dirty="0"/>
          </a:p>
          <a:p>
            <a:endParaRPr lang="en-US" dirty="0"/>
          </a:p>
          <a:p>
            <a:endParaRPr lang="en-US" dirty="0"/>
          </a:p>
        </p:txBody>
      </p:sp>
    </p:spTree>
    <p:extLst>
      <p:ext uri="{BB962C8B-B14F-4D97-AF65-F5344CB8AC3E}">
        <p14:creationId xmlns:p14="http://schemas.microsoft.com/office/powerpoint/2010/main" val="328856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HIPAA Practices/Violations</a:t>
            </a:r>
          </a:p>
        </p:txBody>
      </p:sp>
      <p:sp>
        <p:nvSpPr>
          <p:cNvPr id="3" name="Content Placeholder 2"/>
          <p:cNvSpPr>
            <a:spLocks noGrp="1"/>
          </p:cNvSpPr>
          <p:nvPr>
            <p:ph idx="1"/>
          </p:nvPr>
        </p:nvSpPr>
        <p:spPr>
          <a:xfrm>
            <a:off x="136438" y="1600201"/>
            <a:ext cx="8889489" cy="4938975"/>
          </a:xfrm>
        </p:spPr>
        <p:txBody>
          <a:bodyPr>
            <a:normAutofit/>
          </a:bodyPr>
          <a:lstStyle/>
          <a:p>
            <a:r>
              <a:rPr lang="en-US" dirty="0"/>
              <a:t>HIPAA (Health Insurance Portability and Accountability Act)</a:t>
            </a:r>
          </a:p>
          <a:p>
            <a:pPr lvl="1"/>
            <a:r>
              <a:rPr lang="en-US" dirty="0"/>
              <a:t>Federal law that was enacted in 1996 in order to protect patient health information from being released without the patient’s permission</a:t>
            </a:r>
          </a:p>
          <a:p>
            <a:pPr lvl="1"/>
            <a:r>
              <a:rPr lang="en-US" dirty="0"/>
              <a:t>Most of you that have worked in healthcare have seen stricter HIPAA mandates throughout the years</a:t>
            </a:r>
          </a:p>
          <a:p>
            <a:pPr lvl="1"/>
            <a:r>
              <a:rPr lang="en-US" dirty="0"/>
              <a:t>This is followed by: most healthcare providers including doctors, clinics, hospitals, nursing homes, etc.</a:t>
            </a:r>
          </a:p>
        </p:txBody>
      </p:sp>
    </p:spTree>
    <p:extLst>
      <p:ext uri="{BB962C8B-B14F-4D97-AF65-F5344CB8AC3E}">
        <p14:creationId xmlns:p14="http://schemas.microsoft.com/office/powerpoint/2010/main" val="6905663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HIPAA Practices/Violations Cont.</a:t>
            </a:r>
            <a:endParaRPr lang="en-US" dirty="0"/>
          </a:p>
        </p:txBody>
      </p:sp>
      <p:sp>
        <p:nvSpPr>
          <p:cNvPr id="3" name="Content Placeholder 2"/>
          <p:cNvSpPr>
            <a:spLocks noGrp="1"/>
          </p:cNvSpPr>
          <p:nvPr>
            <p:ph idx="1"/>
          </p:nvPr>
        </p:nvSpPr>
        <p:spPr/>
        <p:txBody>
          <a:bodyPr>
            <a:normAutofit lnSpcReduction="10000"/>
          </a:bodyPr>
          <a:lstStyle/>
          <a:p>
            <a:r>
              <a:rPr lang="en-US" dirty="0"/>
              <a:t>Health plans including health insurance companies, HMOs, Medicare, and Medicaid are just some organizations that must follow HIPAA</a:t>
            </a:r>
          </a:p>
          <a:p>
            <a:r>
              <a:rPr lang="en-US" dirty="0"/>
              <a:t>HIPAA form signed is required from physician’s offices (provided on following pages). Patients are told it</a:t>
            </a:r>
            <a:r>
              <a:rPr lang="mr-IN" dirty="0"/>
              <a:t>’</a:t>
            </a:r>
            <a:r>
              <a:rPr lang="en-US" dirty="0"/>
              <a:t>s the privacy form (most not knowing what they sign). Who reads these forms anyway?</a:t>
            </a:r>
          </a:p>
        </p:txBody>
      </p:sp>
    </p:spTree>
    <p:extLst>
      <p:ext uri="{BB962C8B-B14F-4D97-AF65-F5344CB8AC3E}">
        <p14:creationId xmlns:p14="http://schemas.microsoft.com/office/powerpoint/2010/main" val="4058965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HIPAA Practices/Violations Cont.</a:t>
            </a:r>
            <a:endParaRPr lang="en-US" dirty="0"/>
          </a:p>
        </p:txBody>
      </p:sp>
      <p:sp>
        <p:nvSpPr>
          <p:cNvPr id="3" name="Content Placeholder 2"/>
          <p:cNvSpPr>
            <a:spLocks noGrp="1"/>
          </p:cNvSpPr>
          <p:nvPr>
            <p:ph idx="1"/>
          </p:nvPr>
        </p:nvSpPr>
        <p:spPr>
          <a:xfrm>
            <a:off x="457200" y="1600201"/>
            <a:ext cx="8229600" cy="4781531"/>
          </a:xfrm>
        </p:spPr>
        <p:txBody>
          <a:bodyPr>
            <a:normAutofit fontScale="92500" lnSpcReduction="10000"/>
          </a:bodyPr>
          <a:lstStyle/>
          <a:p>
            <a:r>
              <a:rPr lang="en-US" dirty="0"/>
              <a:t>Patients who need their records/MRIs/lab results/X-rays, etc. that need their results to transfer from one provider to another must also sign a HIPAA release (provided on following pages)</a:t>
            </a:r>
          </a:p>
          <a:p>
            <a:r>
              <a:rPr lang="en-US" dirty="0"/>
              <a:t>In essence, HIPAA allows patients to control the use and release of their health information. Patients have the right to see and receive copies of their medical information which are kept up to date by different health plans and the patient’s healthcare provider</a:t>
            </a:r>
          </a:p>
        </p:txBody>
      </p:sp>
    </p:spTree>
    <p:extLst>
      <p:ext uri="{BB962C8B-B14F-4D97-AF65-F5344CB8AC3E}">
        <p14:creationId xmlns:p14="http://schemas.microsoft.com/office/powerpoint/2010/main" val="15653527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87"/>
            <a:ext cx="8229600" cy="1063155"/>
          </a:xfrm>
        </p:spPr>
        <p:txBody>
          <a:bodyPr/>
          <a:lstStyle/>
          <a:p>
            <a:r>
              <a:rPr lang="en-US" b="1" dirty="0">
                <a:solidFill>
                  <a:srgbClr val="FF0000"/>
                </a:solidFill>
              </a:rPr>
              <a:t>HIPAA Practices/Violations Cont.</a:t>
            </a:r>
            <a:endParaRPr lang="en-US" dirty="0"/>
          </a:p>
        </p:txBody>
      </p:sp>
      <p:sp>
        <p:nvSpPr>
          <p:cNvPr id="3" name="Content Placeholder 2"/>
          <p:cNvSpPr>
            <a:spLocks noGrp="1"/>
          </p:cNvSpPr>
          <p:nvPr>
            <p:ph idx="1"/>
          </p:nvPr>
        </p:nvSpPr>
        <p:spPr>
          <a:xfrm>
            <a:off x="457200" y="1117372"/>
            <a:ext cx="8229600" cy="5621234"/>
          </a:xfrm>
        </p:spPr>
        <p:txBody>
          <a:bodyPr>
            <a:noAutofit/>
          </a:bodyPr>
          <a:lstStyle/>
          <a:p>
            <a:pPr marL="0" indent="0">
              <a:buNone/>
            </a:pPr>
            <a:r>
              <a:rPr lang="en-US" sz="2800" dirty="0"/>
              <a:t>The following are some HIPAA violations:</a:t>
            </a:r>
          </a:p>
          <a:p>
            <a:pPr lvl="1"/>
            <a:r>
              <a:rPr lang="en-US" dirty="0"/>
              <a:t>Gossiping</a:t>
            </a:r>
          </a:p>
          <a:p>
            <a:pPr lvl="1"/>
            <a:r>
              <a:rPr lang="en-US" dirty="0"/>
              <a:t>Carelessness</a:t>
            </a:r>
          </a:p>
          <a:p>
            <a:pPr lvl="1"/>
            <a:r>
              <a:rPr lang="en-US" dirty="0"/>
              <a:t>Theft</a:t>
            </a:r>
          </a:p>
          <a:p>
            <a:pPr lvl="1"/>
            <a:r>
              <a:rPr lang="en-US" dirty="0"/>
              <a:t>Hacking</a:t>
            </a:r>
          </a:p>
          <a:p>
            <a:pPr lvl="1"/>
            <a:r>
              <a:rPr lang="en-US" dirty="0"/>
              <a:t>Many other ways to violate HIPAA even if done without malicious </a:t>
            </a:r>
            <a:r>
              <a:rPr lang="en-US" dirty="0" smtClean="0"/>
              <a:t>intent.</a:t>
            </a:r>
          </a:p>
          <a:p>
            <a:pPr marL="457200" lvl="1" indent="0">
              <a:buNone/>
            </a:pPr>
            <a:r>
              <a:rPr lang="en-US" dirty="0" smtClean="0"/>
              <a:t>In </a:t>
            </a:r>
            <a:r>
              <a:rPr lang="en-US" dirty="0"/>
              <a:t>2019, there were over 400 HIPAA violations reported which lead to almost 35 million Americans that had their **** Protected Health Information(PHI) breached (about 10% of US population)</a:t>
            </a:r>
          </a:p>
        </p:txBody>
      </p:sp>
    </p:spTree>
    <p:extLst>
      <p:ext uri="{BB962C8B-B14F-4D97-AF65-F5344CB8AC3E}">
        <p14:creationId xmlns:p14="http://schemas.microsoft.com/office/powerpoint/2010/main" val="3487630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17776</TotalTime>
  <Words>3395</Words>
  <Application>Microsoft Macintosh PowerPoint</Application>
  <PresentationFormat>On-screen Show (4:3)</PresentationFormat>
  <Paragraphs>297</Paragraphs>
  <Slides>42</Slides>
  <Notes>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Ideas for that “Hard” Health  Information Technology Module</vt:lpstr>
      <vt:lpstr>General Disclaimers</vt:lpstr>
      <vt:lpstr>Standards for this Webinar</vt:lpstr>
      <vt:lpstr>Standards for this Webinar Cont.</vt:lpstr>
      <vt:lpstr>Activities</vt:lpstr>
      <vt:lpstr>HIPAA Practices/Violations</vt:lpstr>
      <vt:lpstr>HIPAA Practices/Violations Cont.</vt:lpstr>
      <vt:lpstr>HIPAA Practices/Violations Cont.</vt:lpstr>
      <vt:lpstr>HIPAA Practices/Violations Cont.</vt:lpstr>
      <vt:lpstr>Two of the Many of My Personal Experiences with HIPAA Violations </vt:lpstr>
      <vt:lpstr>Two of Many of My Personal Experiences with HIPAA Violations Cont.</vt:lpstr>
      <vt:lpstr>HIPAA Form for a Patient to Sign Upon First Visit to a Healthcare Provider</vt:lpstr>
      <vt:lpstr>HIPAA Form for a Patient to Sign of Release Information to a 3rd Party</vt:lpstr>
      <vt:lpstr>FYI</vt:lpstr>
      <vt:lpstr>HIPAA Violations – Yes or No? Student Activity</vt:lpstr>
      <vt:lpstr>EMR (Electronic Medical Record) versus EHR (Electronic Health Record) YIKES!</vt:lpstr>
      <vt:lpstr>EMR versus EHR Cont.</vt:lpstr>
      <vt:lpstr>Some parts of an EMR and EHR </vt:lpstr>
      <vt:lpstr>Health Informatics/ Health Information Management/Medical Office Procedures</vt:lpstr>
      <vt:lpstr>Health Information Technology (HIT)</vt:lpstr>
      <vt:lpstr>Health Information Technology (HIT) Cont.</vt:lpstr>
      <vt:lpstr>Health Information Technology (HIT) Cont.</vt:lpstr>
      <vt:lpstr>Telemedicine standard which will combine with many other standards in this PowerPoint</vt:lpstr>
      <vt:lpstr>Telemedicine – the ins and outs</vt:lpstr>
      <vt:lpstr>Telemedicine – the ins and outs - continued</vt:lpstr>
      <vt:lpstr>Telemedicine – the ins and outs - cont.</vt:lpstr>
      <vt:lpstr>Telemedicine Etiquette</vt:lpstr>
      <vt:lpstr>Additional Forms</vt:lpstr>
      <vt:lpstr>Patient Portal </vt:lpstr>
      <vt:lpstr>PowerPoint Presentation</vt:lpstr>
      <vt:lpstr>PowerPoint Presentation</vt:lpstr>
      <vt:lpstr>PowerPoint Presentation</vt:lpstr>
      <vt:lpstr>Student Activity – Telemedicine/Different Diagnoses/Different Providers – Role play</vt:lpstr>
      <vt:lpstr>Student Activity – Telemedicine/Different Diagnoses/Different Providers – Role play</vt:lpstr>
      <vt:lpstr>Example of the Student Activity that was done during COVID times</vt:lpstr>
      <vt:lpstr>Telemedicine Student Activity Rubric - Patient</vt:lpstr>
      <vt:lpstr>Telemedicine Student Activity Rubric – Healthcare Provider</vt:lpstr>
      <vt:lpstr>Medical Coding</vt:lpstr>
      <vt:lpstr>Medical Coding Cont.</vt:lpstr>
      <vt:lpstr>Medical Coding Cont.</vt:lpstr>
      <vt:lpstr>Student Activity Using Medical Coding </vt:lpstr>
      <vt:lpstr>Social Media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Ideas for that “hard” informatics module</dc:title>
  <dc:creator>Ellen Katzowitz</dc:creator>
  <cp:lastModifiedBy>Ellen Katzowitz</cp:lastModifiedBy>
  <cp:revision>97</cp:revision>
  <cp:lastPrinted>2021-01-27T20:22:45Z</cp:lastPrinted>
  <dcterms:created xsi:type="dcterms:W3CDTF">2021-01-17T15:33:51Z</dcterms:created>
  <dcterms:modified xsi:type="dcterms:W3CDTF">2021-02-17T17:24:07Z</dcterms:modified>
</cp:coreProperties>
</file>